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9" r:id="rId4"/>
    <p:sldId id="278" r:id="rId5"/>
    <p:sldId id="285" r:id="rId6"/>
    <p:sldId id="286" r:id="rId7"/>
    <p:sldId id="287" r:id="rId8"/>
    <p:sldId id="289" r:id="rId9"/>
    <p:sldId id="281" r:id="rId10"/>
    <p:sldId id="282" r:id="rId11"/>
    <p:sldId id="288" r:id="rId12"/>
    <p:sldId id="274" r:id="rId13"/>
    <p:sldId id="267" r:id="rId14"/>
    <p:sldId id="277" r:id="rId15"/>
    <p:sldId id="261" r:id="rId16"/>
    <p:sldId id="276" r:id="rId17"/>
    <p:sldId id="283" r:id="rId18"/>
    <p:sldId id="259" r:id="rId19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ExtraBold" panose="020B0600000101010101" charset="-127"/>
      <p:bold r:id="rId23"/>
    </p:embeddedFont>
    <p:embeddedFont>
      <p:font typeface="Pretendard Light" panose="020B0600000101010101" charset="-127"/>
      <p:regular r:id="rId24"/>
    </p:embeddedFont>
    <p:embeddedFont>
      <p:font typeface="Pretendard Medium" panose="020B0600000101010101" charset="-127"/>
      <p:bold r:id="rId25"/>
    </p:embeddedFont>
    <p:embeddedFont>
      <p:font typeface="Pretendard Regular" panose="020B0600000101010101" charset="-127"/>
      <p:regular r:id="rId26"/>
    </p:embeddedFont>
    <p:embeddedFont>
      <p:font typeface="Pretendard SemiBold" panose="020B0600000101010101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C74"/>
    <a:srgbClr val="FFFFFF"/>
    <a:srgbClr val="6B6862"/>
    <a:srgbClr val="F4F3F2"/>
    <a:srgbClr val="EEEDE7"/>
    <a:srgbClr val="1E1F29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8" autoAdjust="0"/>
    <p:restoredTop sz="88270" autoAdjust="0"/>
  </p:normalViewPr>
  <p:slideViewPr>
    <p:cSldViewPr>
      <p:cViewPr varScale="1">
        <p:scale>
          <a:sx n="63" d="100"/>
          <a:sy n="63" d="100"/>
        </p:scale>
        <p:origin x="156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E84E553-3552-1104-5080-17798B12E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6B33AB-E0AA-5B96-C062-D6DD062DE2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57D42-F259-4862-A7C2-3C9EE0023EC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3123D-6428-93AE-F1FB-5FD104F764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F36B5F-340F-9924-CBFA-3050D4A4E6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5CE19-FFDA-4D88-A33D-7BF8C1D53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61393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02A7E-D4BC-43F6-B298-C88AD503B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44088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종합설계기획 김승범</a:t>
            </a:r>
            <a:r>
              <a:rPr lang="en-US" altLang="ko-KR" dirty="0"/>
              <a:t>, </a:t>
            </a:r>
            <a:r>
              <a:rPr lang="ko-KR" altLang="en-US" dirty="0"/>
              <a:t>김성준</a:t>
            </a:r>
            <a:r>
              <a:rPr lang="en-US" altLang="ko-KR" dirty="0"/>
              <a:t>, </a:t>
            </a:r>
            <a:r>
              <a:rPr lang="ko-KR" altLang="en-US" dirty="0"/>
              <a:t>정영기 팀 </a:t>
            </a:r>
            <a:r>
              <a:rPr lang="en-US" altLang="ko-KR" dirty="0" err="1"/>
              <a:t>EmberFall</a:t>
            </a:r>
            <a:r>
              <a:rPr lang="en-US" altLang="ko-KR" dirty="0"/>
              <a:t> </a:t>
            </a:r>
            <a:r>
              <a:rPr lang="ko-KR" altLang="en-US" dirty="0"/>
              <a:t>기획 발표 시작하도록 하겠습니다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65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보스를 담당하는 캐릭터인 악마 캐릭터는 총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명의 플레이어가 플레이 할 수 있으며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명의 악마 플레이어가 있어야 게임이 진행 가능합니다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악마 캐릭터의 목적은 자신이 역병을 퍼트려 지배한 지역을 해방하러 온 원정대를 사냥하여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지역을 장악하는 것 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악마 캐릭터의 키는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3M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달하며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초당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5.1m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움직일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악마 캐릭터는 무기를 사용하지 않고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팔을 휘둘러 공격 할 수 있으며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마지막 전투 스테이지에서는 특별한 스킬을 사용 할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7BAF0A-F2C4-642F-5703-4379EFE1414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A5B90D-A4A5-433D-9E48-BAF5BF07A8A6}" type="datetime1">
              <a:rPr lang="ko-KR" altLang="en-US" smtClean="0"/>
              <a:t>2024-12-26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034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FDCF-3526-1AB1-1715-2273B211F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2D720D-0B01-02F7-0F8C-03AE30EB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7BD383-81DE-A713-E368-F409959E5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조작 키는 다음과 같습니다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10210-2E75-71E7-5AA4-B79C5E95E3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4E63F-5FF6-4089-9B2C-77FD69D76937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2024-12-26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00FB47-9701-AA99-EE25-26130383F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02A7E-D4BC-43F6-B298-C88AD503BB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022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생각하는 저희 팀의 게임과 유사한 게임은 </a:t>
            </a:r>
            <a:r>
              <a:rPr lang="en-US" altLang="ko-KR" dirty="0"/>
              <a:t>WOW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 팀의 게임이 이 게임과의 사이에 가지는 차별성은 보스 몬스터를 플레이 할 수 있도록 하여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WOW </a:t>
            </a:r>
            <a:r>
              <a:rPr lang="ko-KR" altLang="en-US" dirty="0"/>
              <a:t>에서는 할 수 없는 보스 플레이가 가능하다는 것입니다</a:t>
            </a:r>
            <a:r>
              <a:rPr lang="en-US" altLang="ko-KR" dirty="0"/>
              <a:t>. </a:t>
            </a:r>
            <a:r>
              <a:rPr lang="ko-KR" altLang="en-US" dirty="0"/>
              <a:t>보스 플레이어와 인간 플레이어는 서로 다른 목적을 가지고 게임에 임하며</a:t>
            </a:r>
            <a:r>
              <a:rPr lang="en-US" altLang="ko-KR" dirty="0"/>
              <a:t>, </a:t>
            </a:r>
            <a:r>
              <a:rPr lang="ko-KR" altLang="en-US" dirty="0"/>
              <a:t>이를 통해 하나의 게임에서 </a:t>
            </a:r>
          </a:p>
          <a:p>
            <a:r>
              <a:rPr lang="ko-KR" altLang="en-US" dirty="0"/>
              <a:t>두 가지의 플레이 경험을 할 수 있는 것이 저희 게임이 유사한 게임과 다른 점이라고 생각합니다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334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개발 환경은 다음과 같습니다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83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발표의 순서는 다음과 같습니다 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2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종합설계 연구 목적은 </a:t>
            </a:r>
            <a:r>
              <a:rPr lang="en-US" altLang="ko-KR" dirty="0"/>
              <a:t>DirectX12 </a:t>
            </a:r>
            <a:r>
              <a:rPr lang="ko-KR" altLang="en-US" dirty="0"/>
              <a:t>라이브러리와 </a:t>
            </a:r>
            <a:r>
              <a:rPr lang="en-US" altLang="ko-KR" dirty="0"/>
              <a:t>IOCP </a:t>
            </a:r>
            <a:r>
              <a:rPr lang="ko-KR" altLang="en-US" dirty="0"/>
              <a:t>모델을 사용하여 </a:t>
            </a:r>
            <a:r>
              <a:rPr lang="en-US" altLang="ko-KR" dirty="0"/>
              <a:t>3D </a:t>
            </a:r>
            <a:r>
              <a:rPr lang="ko-KR" altLang="en-US" dirty="0"/>
              <a:t>멀티플레이 협동 액션 </a:t>
            </a:r>
            <a:r>
              <a:rPr lang="en-US" altLang="ko-KR" dirty="0"/>
              <a:t>RPG </a:t>
            </a:r>
            <a:r>
              <a:rPr lang="ko-KR" altLang="en-US" dirty="0"/>
              <a:t>게임을 만드는 것입니다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23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팀이 만들고자 하는 게임의 주제는 악마 사냥이며</a:t>
            </a:r>
            <a:r>
              <a:rPr lang="en-US" altLang="ko-KR" dirty="0"/>
              <a:t>, </a:t>
            </a:r>
            <a:r>
              <a:rPr lang="ko-KR" altLang="en-US" dirty="0"/>
              <a:t>장르는 </a:t>
            </a:r>
            <a:r>
              <a:rPr lang="en-US" altLang="ko-KR" dirty="0"/>
              <a:t>3D </a:t>
            </a:r>
            <a:r>
              <a:rPr lang="ko-KR" altLang="en-US" dirty="0"/>
              <a:t>협동 액션 </a:t>
            </a:r>
            <a:r>
              <a:rPr lang="en-US" altLang="ko-KR" dirty="0"/>
              <a:t>RPG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게임의 최대 플레이 인원은 </a:t>
            </a:r>
            <a:r>
              <a:rPr lang="en-US" altLang="ko-KR" dirty="0"/>
              <a:t>5</a:t>
            </a:r>
            <a:r>
              <a:rPr lang="ko-KR" altLang="en-US" dirty="0"/>
              <a:t>명이며</a:t>
            </a:r>
            <a:r>
              <a:rPr lang="en-US" altLang="ko-KR" dirty="0"/>
              <a:t>, </a:t>
            </a:r>
            <a:r>
              <a:rPr lang="ko-KR" altLang="en-US" dirty="0"/>
              <a:t>최소 </a:t>
            </a:r>
            <a:r>
              <a:rPr lang="en-US" altLang="ko-KR" dirty="0"/>
              <a:t>2</a:t>
            </a:r>
            <a:r>
              <a:rPr lang="ko-KR" altLang="en-US" dirty="0"/>
              <a:t>명 이상이 있어야 플레이 가능합니다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저희 게임은 </a:t>
            </a:r>
            <a:r>
              <a:rPr lang="en-US" altLang="ko-KR" dirty="0"/>
              <a:t>4</a:t>
            </a:r>
            <a:r>
              <a:rPr lang="ko-KR" altLang="en-US" dirty="0"/>
              <a:t>인의 인간 플레이어 팀과</a:t>
            </a:r>
            <a:r>
              <a:rPr lang="en-US" altLang="ko-KR" dirty="0"/>
              <a:t>, 1</a:t>
            </a:r>
            <a:r>
              <a:rPr lang="ko-KR" altLang="en-US" dirty="0"/>
              <a:t>인의 악마 플레이어 팀으로 나눠서 플레이 하며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게임의 주요 목적은 인간 플레이어 팀이 목적을 완수하고 악마 플레이어를 쓰러트리거나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악마 플레이어가 인간 플레이어를 모두 쓰러트리는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왼쪽 그림은 저희가 만들고자 하는 게임의 일부를 </a:t>
            </a:r>
            <a:r>
              <a:rPr lang="en-US" altLang="ko-KR" dirty="0"/>
              <a:t>Unity </a:t>
            </a:r>
            <a:r>
              <a:rPr lang="ko-KR" altLang="en-US" dirty="0"/>
              <a:t>를 활용하여 배치한 그림입니다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06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저희 게임의 맵 소개를 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게임은 각각 로비 맵</a:t>
            </a:r>
            <a:r>
              <a:rPr lang="en-US" altLang="ko-KR" dirty="0"/>
              <a:t>, </a:t>
            </a:r>
            <a:r>
              <a:rPr lang="ko-KR" altLang="en-US" dirty="0"/>
              <a:t>실외 지형 맵</a:t>
            </a:r>
            <a:r>
              <a:rPr lang="en-US" altLang="ko-KR" dirty="0"/>
              <a:t>, </a:t>
            </a:r>
            <a:r>
              <a:rPr lang="ko-KR" altLang="en-US" dirty="0"/>
              <a:t>결투장 맵 으로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ko-KR" altLang="en-US" dirty="0" err="1"/>
              <a:t>맵을</a:t>
            </a:r>
            <a:r>
              <a:rPr lang="ko-KR" altLang="en-US" dirty="0"/>
              <a:t> 만들 계획입니다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첫번째로 소개해드릴 </a:t>
            </a:r>
            <a:r>
              <a:rPr lang="ko-KR" altLang="en-US" dirty="0" err="1"/>
              <a:t>맵은</a:t>
            </a:r>
            <a:r>
              <a:rPr lang="ko-KR" altLang="en-US" dirty="0"/>
              <a:t> 로비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사진과 같이 방과 같은 실내의 모습을 할 예정이며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맵에서는</a:t>
            </a:r>
            <a:r>
              <a:rPr lang="ko-KR" altLang="en-US" dirty="0"/>
              <a:t> 인간 플레이어들이 </a:t>
            </a:r>
          </a:p>
          <a:p>
            <a:r>
              <a:rPr lang="ko-KR" altLang="en-US" dirty="0"/>
              <a:t>게임에서 사용할 무기를 선택하며</a:t>
            </a:r>
            <a:r>
              <a:rPr lang="en-US" altLang="ko-KR" dirty="0"/>
              <a:t>, </a:t>
            </a:r>
            <a:r>
              <a:rPr lang="ko-KR" altLang="en-US" dirty="0"/>
              <a:t>다음 진행될 스테이지를 준비하는 장소입니다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인간 플레이어가 이곳에서 악마를 토벌할 준비를 하는 동안</a:t>
            </a:r>
            <a:r>
              <a:rPr lang="en-US" altLang="ko-KR" dirty="0"/>
              <a:t>, </a:t>
            </a:r>
            <a:r>
              <a:rPr lang="ko-KR" altLang="en-US" dirty="0"/>
              <a:t>악마 플레이어 게임 시작 시 바로 다음 </a:t>
            </a:r>
            <a:r>
              <a:rPr lang="ko-KR" altLang="en-US" dirty="0" err="1"/>
              <a:t>맵으로</a:t>
            </a:r>
            <a:r>
              <a:rPr lang="ko-KR" altLang="en-US" dirty="0"/>
              <a:t> 넘어가</a:t>
            </a:r>
            <a:r>
              <a:rPr lang="en-US" altLang="ko-KR" dirty="0"/>
              <a:t>, </a:t>
            </a:r>
            <a:r>
              <a:rPr lang="ko-KR" altLang="en-US" dirty="0"/>
              <a:t>역병 보석을 숨기게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8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맵은</a:t>
            </a:r>
            <a:r>
              <a:rPr lang="ko-KR" altLang="en-US" dirty="0"/>
              <a:t> 실외 지형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사진과 같이 실외 지형의 모습을 할 예정이며 </a:t>
            </a:r>
            <a:r>
              <a:rPr lang="en-US" altLang="ko-KR" dirty="0"/>
              <a:t>500m X 500m </a:t>
            </a:r>
            <a:r>
              <a:rPr lang="ko-KR" altLang="en-US" dirty="0"/>
              <a:t>의 크기입니다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맵에서는</a:t>
            </a:r>
            <a:r>
              <a:rPr lang="ko-KR" altLang="en-US" dirty="0"/>
              <a:t> 두 가지 스테이지가 진행될 예정입니다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로비 </a:t>
            </a:r>
            <a:r>
              <a:rPr lang="ko-KR" altLang="en-US" dirty="0" err="1"/>
              <a:t>맵에</a:t>
            </a:r>
            <a:r>
              <a:rPr lang="ko-KR" altLang="en-US" dirty="0"/>
              <a:t> 다음으로 진행되는 스테이지는 역병 스테이지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스테이지 에서 인간 플레이어들은 악마 플레이어에게 들키지 않고</a:t>
            </a:r>
            <a:r>
              <a:rPr lang="en-US" altLang="ko-KR" dirty="0"/>
              <a:t>, </a:t>
            </a:r>
            <a:r>
              <a:rPr lang="ko-KR" altLang="en-US" dirty="0"/>
              <a:t>악마 플레이어가 이전 단계에서 숨긴 역병 보석을 찾아 파괴하는 것이 목적이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악마 플레이어는 역병 보석을 파괴하려는 인간 플레이어를 찾아</a:t>
            </a:r>
            <a:r>
              <a:rPr lang="en-US" altLang="ko-KR" dirty="0"/>
              <a:t>, </a:t>
            </a:r>
            <a:r>
              <a:rPr lang="ko-KR" altLang="en-US" dirty="0"/>
              <a:t>쓰러트리는 것이 목적이며</a:t>
            </a:r>
            <a:r>
              <a:rPr lang="en-US" altLang="ko-KR" dirty="0"/>
              <a:t>, </a:t>
            </a:r>
            <a:r>
              <a:rPr lang="ko-KR" altLang="en-US" dirty="0"/>
              <a:t>이 스테이지에서 인간 플레이어는 악마 플레이어에게 유효한 데미지를 넣을 수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인간 플레이어가 악마 플레이어에게 쓰러지게 되면</a:t>
            </a:r>
            <a:r>
              <a:rPr lang="en-US" altLang="ko-KR" dirty="0"/>
              <a:t>, </a:t>
            </a:r>
            <a:r>
              <a:rPr lang="ko-KR" altLang="en-US" dirty="0"/>
              <a:t>인간 플레이어는 치명상을 입은 채로</a:t>
            </a:r>
            <a:r>
              <a:rPr lang="en-US" altLang="ko-KR" dirty="0"/>
              <a:t>, </a:t>
            </a:r>
            <a:r>
              <a:rPr lang="ko-KR" altLang="en-US" dirty="0"/>
              <a:t>천천히 </a:t>
            </a:r>
            <a:r>
              <a:rPr lang="ko-KR" altLang="en-US" dirty="0" err="1"/>
              <a:t>움직일수</a:t>
            </a:r>
            <a:r>
              <a:rPr lang="ko-KR" altLang="en-US" dirty="0"/>
              <a:t> 있게 되고</a:t>
            </a:r>
            <a:r>
              <a:rPr lang="en-US" altLang="ko-KR" dirty="0"/>
              <a:t>, </a:t>
            </a:r>
            <a:r>
              <a:rPr lang="ko-KR" altLang="en-US" dirty="0"/>
              <a:t>다른 플레이어의 도움을 받아 다시 회생할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악마 플레이어가 모든 플레이어를 치명상 상태로 만들게 되면</a:t>
            </a:r>
            <a:r>
              <a:rPr lang="en-US" altLang="ko-KR" dirty="0"/>
              <a:t>, </a:t>
            </a:r>
            <a:r>
              <a:rPr lang="ko-KR" altLang="en-US" dirty="0"/>
              <a:t>이 스테이지에서 악마 플레이어가 승리 할 수 있게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인간 플레이어가 역병 보석을 모두 찾아 파괴하는데 성공하게 되면</a:t>
            </a:r>
            <a:r>
              <a:rPr lang="en-US" altLang="ko-KR" dirty="0"/>
              <a:t>, </a:t>
            </a:r>
            <a:r>
              <a:rPr lang="ko-KR" altLang="en-US" dirty="0"/>
              <a:t>악마 플레이어와 첫 싸움이 벌어집니다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역병 보석을 모두 파괴한 순간부터</a:t>
            </a:r>
            <a:r>
              <a:rPr lang="en-US" altLang="ko-KR" dirty="0"/>
              <a:t>, </a:t>
            </a:r>
            <a:r>
              <a:rPr lang="ko-KR" altLang="en-US" dirty="0"/>
              <a:t>인간 플레이어 주변에 성수와 십자가 아이템이 나타나게 됩니다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이 전투에서 인간 플레이어는 다양한 아이템을 사용하여 악마에게 피해를 주거나</a:t>
            </a:r>
            <a:r>
              <a:rPr lang="en-US" altLang="ko-KR" dirty="0"/>
              <a:t>, </a:t>
            </a:r>
            <a:r>
              <a:rPr lang="ko-KR" altLang="en-US" dirty="0"/>
              <a:t>저항 할 수 있고</a:t>
            </a:r>
            <a:r>
              <a:rPr lang="en-US" altLang="ko-KR" dirty="0"/>
              <a:t>, </a:t>
            </a:r>
            <a:r>
              <a:rPr lang="ko-KR" altLang="en-US" dirty="0"/>
              <a:t>이를 통해 악마에게 치명적인 피해를 입히는 것이 목표입니다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악마는 이전 스테이지와 같이 플레이어를 공격하여 모두 치명상 상태로 만드는 것이 목표입니다</a:t>
            </a:r>
            <a:r>
              <a:rPr lang="en-US" altLang="ko-KR" dirty="0"/>
              <a:t>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9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</a:t>
            </a:r>
            <a:r>
              <a:rPr lang="ko-KR" altLang="en-US" dirty="0" err="1"/>
              <a:t>맵은</a:t>
            </a:r>
            <a:r>
              <a:rPr lang="ko-KR" altLang="en-US" dirty="0"/>
              <a:t> 결투장 형식의 평면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사진과 같이 평면 위에 벽이 쳐져 있는 모습을 할 예정이며</a:t>
            </a:r>
            <a:r>
              <a:rPr lang="en-US" altLang="ko-KR" dirty="0"/>
              <a:t>, 100m X 100m </a:t>
            </a:r>
            <a:r>
              <a:rPr lang="ko-KR" altLang="en-US" dirty="0"/>
              <a:t>의 크기입니다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맵에서는</a:t>
            </a:r>
            <a:r>
              <a:rPr lang="ko-KR" altLang="en-US" dirty="0"/>
              <a:t> 악마와 인간 사이의 마지막 전투가 진행될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 전투에서 악마를 쓰러트린 뒤</a:t>
            </a:r>
            <a:r>
              <a:rPr lang="en-US" altLang="ko-KR" dirty="0"/>
              <a:t>, </a:t>
            </a:r>
            <a:r>
              <a:rPr lang="ko-KR" altLang="en-US" dirty="0"/>
              <a:t>인간 플레이어들은 모두 악마의 진짜 모습을 결투장에서 마주하게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 장소에서 악마 플레이어는 이전 스테이지보다 덩치가 더 커지게 되고</a:t>
            </a:r>
            <a:r>
              <a:rPr lang="en-US" altLang="ko-KR" dirty="0"/>
              <a:t>, </a:t>
            </a:r>
            <a:r>
              <a:rPr lang="ko-KR" altLang="en-US" dirty="0"/>
              <a:t>더 위력적인 공격을 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5</a:t>
            </a:r>
            <a:r>
              <a:rPr lang="ko-KR" altLang="en-US" dirty="0"/>
              <a:t>종의 스킬을 쓸 수 있게 되며</a:t>
            </a:r>
            <a:r>
              <a:rPr lang="en-US" altLang="ko-KR" dirty="0"/>
              <a:t>, </a:t>
            </a:r>
            <a:r>
              <a:rPr lang="ko-KR" altLang="en-US" dirty="0"/>
              <a:t>각각 </a:t>
            </a:r>
            <a:r>
              <a:rPr lang="ko-KR" altLang="en-US" dirty="0" err="1"/>
              <a:t>소악마</a:t>
            </a:r>
            <a:r>
              <a:rPr lang="ko-KR" altLang="en-US" dirty="0"/>
              <a:t> 몬스터를 소환 할 수 있는 스킬</a:t>
            </a:r>
            <a:r>
              <a:rPr lang="en-US" altLang="ko-KR" dirty="0"/>
              <a:t>, </a:t>
            </a:r>
            <a:r>
              <a:rPr lang="ko-KR" altLang="en-US" dirty="0"/>
              <a:t>닿으면 시야를 방해하는 연기를 내뿜는 스킬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땅을 크게 찍어 인간 플레이어들의 시야를 흔드는 스킬</a:t>
            </a:r>
            <a:r>
              <a:rPr lang="en-US" altLang="ko-KR" dirty="0"/>
              <a:t>, </a:t>
            </a:r>
            <a:r>
              <a:rPr lang="ko-KR" altLang="en-US" dirty="0"/>
              <a:t>무장 해제</a:t>
            </a:r>
            <a:r>
              <a:rPr lang="en-US" altLang="ko-KR" dirty="0"/>
              <a:t>, </a:t>
            </a:r>
            <a:r>
              <a:rPr lang="ko-KR" altLang="en-US" dirty="0"/>
              <a:t>인간 플레이어를 끌어 올 수 있는 스킬 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인간 플레이어들은 신의 가호를 받아 각 무기의 공격력이 강화되며</a:t>
            </a:r>
            <a:r>
              <a:rPr lang="en-US" altLang="ko-KR" dirty="0"/>
              <a:t>, </a:t>
            </a:r>
            <a:r>
              <a:rPr lang="ko-KR" altLang="en-US" dirty="0"/>
              <a:t>악마의 공격을 튕겨낼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인간 플레이어들은 이 장소에서의 악마를 쓰러트리게 되면</a:t>
            </a:r>
            <a:r>
              <a:rPr lang="en-US" altLang="ko-KR" dirty="0"/>
              <a:t>, </a:t>
            </a:r>
            <a:r>
              <a:rPr lang="ko-KR" altLang="en-US" dirty="0"/>
              <a:t>악마를 최종적으로 토벌하게 되며</a:t>
            </a:r>
            <a:r>
              <a:rPr lang="en-US" altLang="ko-KR" dirty="0"/>
              <a:t>, </a:t>
            </a:r>
            <a:r>
              <a:rPr lang="ko-KR" altLang="en-US" dirty="0"/>
              <a:t>게임에서 승리하게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이 장소에서는 치명상을 입은 아군을 소생시킬 수 없으며</a:t>
            </a:r>
            <a:r>
              <a:rPr lang="en-US" altLang="ko-KR" dirty="0"/>
              <a:t>, </a:t>
            </a:r>
            <a:r>
              <a:rPr lang="ko-KR" altLang="en-US" dirty="0"/>
              <a:t>악마에게 치명적인 피해를 입은 인간은 사망하게 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79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게임에서 사용되는 아이템에 대해 소개하도록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게임에서 등장하는 아이템은 총 세 종류로</a:t>
            </a:r>
            <a:r>
              <a:rPr lang="en-US" altLang="ko-KR" dirty="0"/>
              <a:t>, </a:t>
            </a:r>
            <a:r>
              <a:rPr lang="ko-KR" altLang="en-US" dirty="0"/>
              <a:t>체력을 회복 할 수 있는 체력 물약</a:t>
            </a:r>
            <a:r>
              <a:rPr lang="en-US" altLang="ko-KR" dirty="0"/>
              <a:t>, </a:t>
            </a:r>
            <a:r>
              <a:rPr lang="ko-KR" altLang="en-US" dirty="0"/>
              <a:t>첫 번째 전투에서 악마에게 피해를 입힐 수 있게 되는 성수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악마에게 입는 피해를 경감 할 수 있는 십자가 아이템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체력 물약은 사용자의 체력을 </a:t>
            </a:r>
            <a:r>
              <a:rPr lang="en-US" altLang="ko-KR" dirty="0"/>
              <a:t>50 </a:t>
            </a:r>
            <a:r>
              <a:rPr lang="ko-KR" altLang="en-US" dirty="0"/>
              <a:t>회복시켜주며</a:t>
            </a:r>
            <a:r>
              <a:rPr lang="en-US" altLang="ko-KR" dirty="0"/>
              <a:t>, </a:t>
            </a:r>
            <a:r>
              <a:rPr lang="ko-KR" altLang="en-US" dirty="0"/>
              <a:t>이는 전체 체력의 절반에 해당하는 양 입니다</a:t>
            </a:r>
            <a:r>
              <a:rPr lang="en-US" altLang="ko-KR" dirty="0"/>
              <a:t>. </a:t>
            </a:r>
            <a:r>
              <a:rPr lang="ko-KR" altLang="en-US" dirty="0"/>
              <a:t>첫 번째 전투 스테이지와 마지막 전투 스테이지에서 획득 할 수 있습니다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성수 아이템은 다음 공격이 악마에게 유효한 피해를 입힐 수 있도록 만들어 주는 아이템이며</a:t>
            </a:r>
            <a:r>
              <a:rPr lang="en-US" altLang="ko-KR" dirty="0"/>
              <a:t>, </a:t>
            </a:r>
            <a:r>
              <a:rPr lang="ko-KR" altLang="en-US" dirty="0"/>
              <a:t>첫 번째 전투 스테이지에서 획득 할 수 있습니다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십자가 아이템은 일정 시간 동안 악마에게 입는 피해가 경감되며</a:t>
            </a:r>
            <a:r>
              <a:rPr lang="en-US" altLang="ko-KR" dirty="0"/>
              <a:t>, </a:t>
            </a:r>
            <a:r>
              <a:rPr lang="ko-KR" altLang="en-US" dirty="0"/>
              <a:t>악마의 시야를 방해하는 효과가 있는 아이템이며</a:t>
            </a:r>
            <a:r>
              <a:rPr lang="en-US" altLang="ko-KR" dirty="0"/>
              <a:t>, </a:t>
            </a:r>
            <a:r>
              <a:rPr lang="ko-KR" altLang="en-US" dirty="0"/>
              <a:t>첫 번째 전투 스테이지에서 획득 할 수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457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게임 캐릭터에 대해 소개하도록 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인간 캐릭터는 최대 </a:t>
            </a:r>
            <a:r>
              <a:rPr lang="en-US" altLang="ko-KR" dirty="0"/>
              <a:t>4</a:t>
            </a:r>
            <a:r>
              <a:rPr lang="ko-KR" altLang="en-US" dirty="0"/>
              <a:t>명의 플레이어가 플레이 할 수 있으며</a:t>
            </a:r>
            <a:r>
              <a:rPr lang="en-US" altLang="ko-KR" dirty="0"/>
              <a:t>, </a:t>
            </a:r>
            <a:r>
              <a:rPr lang="ko-KR" altLang="en-US" dirty="0"/>
              <a:t>최소 </a:t>
            </a:r>
            <a:r>
              <a:rPr lang="en-US" altLang="ko-KR" dirty="0"/>
              <a:t>1</a:t>
            </a:r>
            <a:r>
              <a:rPr lang="ko-KR" altLang="en-US" dirty="0"/>
              <a:t>명의 인간 플레이어가 있어야 게임이 진행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인간 캐릭터의 목적은 악마로 인해 역병으로 지배된 지역을</a:t>
            </a:r>
            <a:r>
              <a:rPr lang="en-US" altLang="ko-KR" dirty="0"/>
              <a:t>, </a:t>
            </a:r>
            <a:r>
              <a:rPr lang="ko-KR" altLang="en-US" dirty="0"/>
              <a:t>악마를 쓰러트려 해방하는 것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인간 캐릭터의 키는 </a:t>
            </a:r>
            <a:r>
              <a:rPr lang="en-US" altLang="ko-KR" dirty="0"/>
              <a:t>1.7M </a:t>
            </a:r>
            <a:r>
              <a:rPr lang="ko-KR" altLang="en-US" dirty="0"/>
              <a:t>에 달하며</a:t>
            </a:r>
            <a:r>
              <a:rPr lang="en-US" altLang="ko-KR" dirty="0"/>
              <a:t>, </a:t>
            </a:r>
            <a:r>
              <a:rPr lang="ko-KR" altLang="en-US" dirty="0"/>
              <a:t>초당 </a:t>
            </a:r>
            <a:r>
              <a:rPr lang="en-US" altLang="ko-KR" dirty="0"/>
              <a:t>3.4m </a:t>
            </a:r>
            <a:r>
              <a:rPr lang="ko-KR" altLang="en-US" dirty="0"/>
              <a:t>를 움직일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인간 캐릭터는 대표적인 냉병기들을 사용 할 수 있으며</a:t>
            </a:r>
            <a:r>
              <a:rPr lang="en-US" altLang="ko-KR" dirty="0"/>
              <a:t>, </a:t>
            </a:r>
            <a:r>
              <a:rPr lang="ko-KR" altLang="en-US" dirty="0"/>
              <a:t>대검</a:t>
            </a:r>
            <a:r>
              <a:rPr lang="en-US" altLang="ko-KR" dirty="0"/>
              <a:t>, </a:t>
            </a:r>
            <a:r>
              <a:rPr lang="ko-KR" altLang="en-US" dirty="0"/>
              <a:t>창</a:t>
            </a:r>
            <a:r>
              <a:rPr lang="en-US" altLang="ko-KR" dirty="0"/>
              <a:t>, </a:t>
            </a:r>
            <a:r>
              <a:rPr lang="ko-KR" altLang="en-US" dirty="0"/>
              <a:t>활</a:t>
            </a:r>
            <a:r>
              <a:rPr lang="en-US" altLang="ko-KR" dirty="0"/>
              <a:t>, </a:t>
            </a:r>
            <a:r>
              <a:rPr lang="ko-KR" altLang="en-US" dirty="0"/>
              <a:t>스태프 등을 사용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24E63F-5FF6-4089-9B2C-77FD69D76937}" type="datetime1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2A7E-D4BC-43F6-B298-C88AD503BB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96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>
            <a:lvl1pPr algn="ctr">
              <a:defRPr sz="3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96794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8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24.jpe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audio" Target="../media/media13.m4a"/><Relationship Id="rId16" Type="http://schemas.openxmlformats.org/officeDocument/2006/relationships/image" Target="../media/image3.png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29.jpe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8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mezha.media/en/reviews/world-of-warcraft-the-war-within-now-you-can-play-solo/" TargetMode="Externa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21" Type="http://schemas.openxmlformats.org/officeDocument/2006/relationships/hyperlink" Target="https://www.amazon.com/Wooden-Cross-Plain-cross-cross-Olive/dp/B01H2SOOOK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s://www.thevaluestore.in/logitech-m90-wired-mouse" TargetMode="External"/><Relationship Id="rId17" Type="http://schemas.openxmlformats.org/officeDocument/2006/relationships/hyperlink" Target="https://en.m.wikipedia.org/wiki/File:Logo_Blender.svg" TargetMode="External"/><Relationship Id="rId2" Type="http://schemas.openxmlformats.org/officeDocument/2006/relationships/audio" Target="../media/media18.m4a"/><Relationship Id="rId16" Type="http://schemas.openxmlformats.org/officeDocument/2006/relationships/hyperlink" Target="https://www.3dgep.com/learning-directx-12-1/" TargetMode="External"/><Relationship Id="rId20" Type="http://schemas.openxmlformats.org/officeDocument/2006/relationships/hyperlink" Target="https://www.pngwing.com/en/free-png-yaakk" TargetMode="External"/><Relationship Id="rId1" Type="http://schemas.microsoft.com/office/2007/relationships/media" Target="../media/media18.m4a"/><Relationship Id="rId6" Type="http://schemas.openxmlformats.org/officeDocument/2006/relationships/image" Target="../media/image6.png"/><Relationship Id="rId11" Type="http://schemas.openxmlformats.org/officeDocument/2006/relationships/hyperlink" Target="https://www.amazon.in/Zebronics-Km2100-Multimedia-USB-Keyboard/dp/B077T3BG5L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logos-world.net/github-logo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s://www.stubborntoad.com/shop/p/small-health-potion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33.png"/><Relationship Id="rId14" Type="http://schemas.openxmlformats.org/officeDocument/2006/relationships/hyperlink" Target="https://en.wikipedia.org/wiki/File:Visual_Studio_Icon_2022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audio" Target="../media/media8.m4a"/><Relationship Id="rId16" Type="http://schemas.openxmlformats.org/officeDocument/2006/relationships/image" Target="../media/image3.png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8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8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01600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69596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00400" y="3048000"/>
            <a:ext cx="11887200" cy="361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br>
              <a:rPr lang="en-US" sz="11800" b="0" i="0" u="none" strike="noStrike" dirty="0">
                <a:solidFill>
                  <a:srgbClr val="6B6862"/>
                </a:solidFill>
                <a:latin typeface="Pretendard SemiBold"/>
              </a:rPr>
            </a:br>
            <a:r>
              <a:rPr lang="en-US" sz="11800" b="0" i="0" u="none" strike="noStrike" dirty="0" err="1">
                <a:solidFill>
                  <a:srgbClr val="6B6862"/>
                </a:solidFill>
                <a:latin typeface="Pretendard SemiBold"/>
              </a:rPr>
              <a:t>EmberFall</a:t>
            </a:r>
            <a:endParaRPr lang="en-US" sz="11800" b="0" i="0" u="none" strike="noStrike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89600" y="2463800"/>
            <a:ext cx="6921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2024 </a:t>
            </a:r>
            <a:r>
              <a:rPr lang="ko-KR" alt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종합설계 기획 발표</a:t>
            </a:r>
            <a:endParaRPr lang="en-US" sz="4400" b="0" i="0" u="none" strike="noStrike" spc="-200" dirty="0">
              <a:solidFill>
                <a:srgbClr val="6B6862"/>
              </a:solidFill>
              <a:latin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37100" y="7454900"/>
            <a:ext cx="913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807C74"/>
                </a:solidFill>
                <a:latin typeface="Pretendard SemiBold"/>
              </a:rPr>
              <a:t>2020182009 </a:t>
            </a:r>
            <a:r>
              <a:rPr lang="ko-KR" altLang="en-US" sz="2000" b="0" i="0" u="none" strike="noStrike" dirty="0">
                <a:solidFill>
                  <a:srgbClr val="807C74"/>
                </a:solidFill>
                <a:latin typeface="Pretendard SemiBold"/>
              </a:rPr>
              <a:t>김승범</a:t>
            </a:r>
            <a:r>
              <a:rPr lang="en-US" altLang="ko-KR" sz="2000" dirty="0">
                <a:solidFill>
                  <a:srgbClr val="807C74"/>
                </a:solidFill>
                <a:latin typeface="Pretendard SemiBold"/>
              </a:rPr>
              <a:t> 2020180006 </a:t>
            </a:r>
            <a:r>
              <a:rPr lang="ko-KR" altLang="en-US" sz="2000" dirty="0">
                <a:solidFill>
                  <a:srgbClr val="807C74"/>
                </a:solidFill>
                <a:latin typeface="Pretendard SemiBold"/>
              </a:rPr>
              <a:t>김성준 </a:t>
            </a:r>
            <a:r>
              <a:rPr lang="en-US" altLang="ko-KR" sz="2000" dirty="0">
                <a:solidFill>
                  <a:srgbClr val="807C74"/>
                </a:solidFill>
                <a:latin typeface="Pretendard SemiBold"/>
              </a:rPr>
              <a:t>2022180051 </a:t>
            </a:r>
            <a:r>
              <a:rPr lang="ko-KR" altLang="en-US" sz="2000" dirty="0">
                <a:solidFill>
                  <a:srgbClr val="807C74"/>
                </a:solidFill>
                <a:latin typeface="Pretendard SemiBold"/>
              </a:rPr>
              <a:t>정영기</a:t>
            </a:r>
            <a:endParaRPr lang="en-US" sz="2000" b="0" i="0" u="none" strike="noStrike" dirty="0">
              <a:solidFill>
                <a:srgbClr val="807C74"/>
              </a:solidFill>
              <a:latin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011400" y="1422400"/>
            <a:ext cx="1371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807C74"/>
                </a:solidFill>
                <a:latin typeface="Pretendard ExtraBold"/>
              </a:rPr>
              <a:t>2024</a:t>
            </a:r>
          </a:p>
        </p:txBody>
      </p:sp>
      <p:pic>
        <p:nvPicPr>
          <p:cNvPr id="43" name="오디오 42">
            <a:hlinkClick r:id="" action="ppaction://media"/>
            <a:extLst>
              <a:ext uri="{FF2B5EF4-FFF2-40B4-BE49-F238E27FC236}">
                <a16:creationId xmlns:a16="http://schemas.microsoft.com/office/drawing/2014/main" id="{3BC33C3E-C4EB-C3C9-6F09-AF3D14E77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7"/>
    </mc:Choice>
    <mc:Fallback>
      <p:transition spd="slow" advTm="7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50578-9CB6-26C4-2C38-0FACB154F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7FCD90-DFCC-3366-B7A2-00C6103B6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107570-D225-88CC-715D-84B26BE7A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BF63296-7D0B-B2A8-CB80-AD70D51AD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E17A558-3E93-A541-EAE5-96AA1D3D0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2AE242-FA49-DA36-4FE2-F48741DFA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79A1C14-CECF-709A-993F-9CD2B3C1A623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spc="-200" dirty="0">
                <a:solidFill>
                  <a:srgbClr val="6B6862"/>
                </a:solidFill>
                <a:latin typeface="Pretendard SemiBold"/>
              </a:rPr>
              <a:t>2</a:t>
            </a: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게임 소개 </a:t>
            </a:r>
            <a:r>
              <a:rPr kumimoji="0" lang="en-US" altLang="ko-KR" sz="36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-  </a:t>
            </a:r>
            <a:r>
              <a:rPr kumimoji="0" lang="ko-KR" altLang="en-US" sz="36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게임 캐릭터 소개 </a:t>
            </a:r>
            <a:r>
              <a:rPr kumimoji="0" lang="en-US" altLang="ko-KR" sz="36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( </a:t>
            </a:r>
            <a:r>
              <a:rPr kumimoji="0" lang="ko-KR" altLang="en-US" sz="36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악마 </a:t>
            </a:r>
            <a:r>
              <a:rPr kumimoji="0" lang="en-US" altLang="ko-KR" sz="36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) 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2507E7-36A6-2722-2C0E-C5922BCE3465}"/>
              </a:ext>
            </a:extLst>
          </p:cNvPr>
          <p:cNvGrpSpPr/>
          <p:nvPr/>
        </p:nvGrpSpPr>
        <p:grpSpPr>
          <a:xfrm>
            <a:off x="6812688" y="3781425"/>
            <a:ext cx="9817710" cy="1117600"/>
            <a:chOff x="1638300" y="3225800"/>
            <a:chExt cx="15024100" cy="1117600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D4B35C2B-CCA9-3DF7-9CAE-01166A20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7EEC1FA6-4B27-8836-3716-A6BD390D7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B7D3001B-1FD3-69F5-45F7-CB4448A9BA49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500" b="0" i="0" u="none" strike="noStrike" spc="-100" dirty="0">
                  <a:solidFill>
                    <a:srgbClr val="FFFFFF"/>
                  </a:solidFill>
                  <a:latin typeface="Pretendard Medium"/>
                </a:rPr>
                <a:t>인원</a:t>
              </a:r>
              <a:endParaRPr lang="en-US" sz="2500" b="0" i="0" u="none" strike="noStrike" spc="-100" dirty="0">
                <a:solidFill>
                  <a:srgbClr val="FFFFFF"/>
                </a:solidFill>
                <a:latin typeface="Pretendard Medium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33B9876C-0B53-4AF3-DDE6-B7FE92EE5C49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3590"/>
                </a:lnSpc>
              </a:pP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1</a:t>
              </a: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인</a:t>
              </a:r>
              <a:endParaRPr lang="en-US" sz="2500" b="0" i="0" u="none" strike="noStrike" spc="-200" dirty="0">
                <a:solidFill>
                  <a:srgbClr val="6B6862"/>
                </a:solidFill>
                <a:latin typeface="Pretendard Regular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842575-1954-31EA-77B0-7CC79B415424}"/>
              </a:ext>
            </a:extLst>
          </p:cNvPr>
          <p:cNvGrpSpPr/>
          <p:nvPr/>
        </p:nvGrpSpPr>
        <p:grpSpPr>
          <a:xfrm>
            <a:off x="6812688" y="5149850"/>
            <a:ext cx="9817710" cy="1117600"/>
            <a:chOff x="1638300" y="3225800"/>
            <a:chExt cx="15024100" cy="1117600"/>
          </a:xfrm>
        </p:grpSpPr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34ABC89F-3A90-478C-AAC1-8787D62CC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118B61E5-EE6E-8D4F-00A9-209449612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5E84B398-9EA2-935D-9D41-68E27E3358B5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500" b="0" i="0" u="none" strike="noStrike" spc="-100" dirty="0">
                  <a:solidFill>
                    <a:srgbClr val="FFFFFF"/>
                  </a:solidFill>
                  <a:latin typeface="Pretendard Medium"/>
                </a:rPr>
                <a:t>목적</a:t>
              </a:r>
              <a:endParaRPr lang="en-US" sz="2500" b="0" i="0" u="none" strike="noStrike" spc="-100" dirty="0">
                <a:solidFill>
                  <a:srgbClr val="FFFFFF"/>
                </a:solidFill>
                <a:latin typeface="Pretendard Medium"/>
              </a:endParaRPr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582805FB-F956-D7B6-33D0-275027781FFB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3590"/>
                </a:lnSpc>
              </a:pP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지역을 해방하러 온 원정대 사냥</a:t>
              </a:r>
              <a:endParaRPr lang="en-US" sz="2500" b="0" i="0" u="none" strike="noStrike" spc="-200" dirty="0">
                <a:solidFill>
                  <a:srgbClr val="6B6862"/>
                </a:solidFill>
                <a:latin typeface="Pretendard Regular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08B4D1-A4C0-D645-F728-1AF8CFE94F4E}"/>
              </a:ext>
            </a:extLst>
          </p:cNvPr>
          <p:cNvGrpSpPr/>
          <p:nvPr/>
        </p:nvGrpSpPr>
        <p:grpSpPr>
          <a:xfrm>
            <a:off x="6812688" y="6518275"/>
            <a:ext cx="9817710" cy="1117600"/>
            <a:chOff x="1638300" y="3225800"/>
            <a:chExt cx="15024100" cy="1117600"/>
          </a:xfrm>
        </p:grpSpPr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B9DA79D7-6E8F-67CF-874B-3A9A0F766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33" name="Picture 9">
              <a:extLst>
                <a:ext uri="{FF2B5EF4-FFF2-40B4-BE49-F238E27FC236}">
                  <a16:creationId xmlns:a16="http://schemas.microsoft.com/office/drawing/2014/main" id="{B711B51D-2371-08F8-4007-75B2DB1AF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5AC8E79B-F774-C313-E46B-7549F72B229B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능력</a:t>
              </a:r>
              <a:endParaRPr lang="en-US" sz="2500" b="0" i="0" u="none" strike="noStrike" spc="-100" dirty="0">
                <a:solidFill>
                  <a:srgbClr val="FFFFFF"/>
                </a:solidFill>
                <a:latin typeface="Pretendard Medium"/>
              </a:endParaRPr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E00A4792-A73C-02A5-C1B7-C14B770BA482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3590"/>
                </a:lnSpc>
              </a:pP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키</a:t>
              </a:r>
              <a:r>
                <a:rPr 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 – 3m, </a:t>
              </a: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속도</a:t>
              </a:r>
              <a:r>
                <a:rPr lang="en-US" altLang="ko-KR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 -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5.1 m/s</a:t>
              </a:r>
              <a:endParaRPr lang="en-US" sz="2500" b="0" i="0" u="none" strike="noStrike" spc="-200" dirty="0">
                <a:solidFill>
                  <a:srgbClr val="6B6862"/>
                </a:solidFill>
                <a:latin typeface="Pretendard Regular"/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16C427-D483-9709-36DD-AC9214A4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5E7610-16F6-81E3-DDB0-70FD508CC0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62" b="93242" l="9920" r="89812">
                        <a14:foregroundMark x1="34450" y1="89987" x2="37936" y2="89612"/>
                        <a14:foregroundMark x1="34450" y1="92741" x2="35389" y2="92866"/>
                        <a14:foregroundMark x1="61069" y1="86906" x2="60322" y2="87359"/>
                        <a14:foregroundMark x1="60054" y1="81852" x2="60188" y2="83980"/>
                        <a14:foregroundMark x1="62064" y1="93242" x2="64611" y2="92741"/>
                        <a14:foregroundMark x1="33110" y1="93242" x2="35925" y2="92866"/>
                        <a14:foregroundMark x1="45576" y1="9637" x2="45442" y2="10138"/>
                        <a14:backgroundMark x1="61676" y1="83898" x2="63673" y2="86733"/>
                        <a14:backgroundMark x1="61394" y1="92365" x2="61796" y2="93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7217" y="2554284"/>
            <a:ext cx="5705471" cy="6110819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CE1D0C0A-34E5-203C-3134-9DD5B403A2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8484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79"/>
    </mc:Choice>
    <mc:Fallback>
      <p:transition spd="slow" advTm="32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1CAF6B-AE92-A022-7AB5-0998793CE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FDE560-5A47-F2D4-D0AD-1D5B433A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6F0A39-C4D3-4B98-5694-7C45755A3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551FECC-CB25-C339-A881-98CBA1DA5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35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6D4E1E-2B91-6674-28E0-A7355B265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92CAB00-2B2A-3724-5D38-9FFDEB1919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A872801-B241-14A5-8FB3-EA8ABD9CF29A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spc="-200" dirty="0">
                <a:solidFill>
                  <a:srgbClr val="6B6862"/>
                </a:solidFill>
                <a:latin typeface="Pretendard SemiBold"/>
                <a:ea typeface="맑은 고딕" panose="020B0503020000020004" pitchFamily="50" charset="-127"/>
              </a:rPr>
              <a:t>2. </a:t>
            </a:r>
            <a:r>
              <a:rPr lang="ko-KR" altLang="en-US" sz="6000" spc="-200" dirty="0">
                <a:solidFill>
                  <a:srgbClr val="6B6862"/>
                </a:solidFill>
                <a:latin typeface="Pretendard SemiBold"/>
                <a:ea typeface="맑은 고딕" panose="020B0503020000020004" pitchFamily="50" charset="-127"/>
              </a:rPr>
              <a:t>게임 소개 </a:t>
            </a:r>
            <a:r>
              <a:rPr lang="en-US" altLang="ko-KR" sz="3600" spc="-200" dirty="0">
                <a:solidFill>
                  <a:srgbClr val="6B6862"/>
                </a:solidFill>
                <a:latin typeface="Pretendard SemiBold"/>
                <a:ea typeface="맑은 고딕" panose="020B0503020000020004" pitchFamily="50" charset="-127"/>
              </a:rPr>
              <a:t>-  </a:t>
            </a:r>
            <a:r>
              <a:rPr lang="ko-KR" altLang="en-US" sz="3600" spc="-200" dirty="0">
                <a:solidFill>
                  <a:srgbClr val="6B6862"/>
                </a:solidFill>
                <a:latin typeface="Pretendard SemiBold"/>
                <a:ea typeface="맑은 고딕" panose="020B0503020000020004" pitchFamily="50" charset="-127"/>
              </a:rPr>
              <a:t>조작법 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6CB26B3E-5201-9947-FBC7-CEAD68E61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B9079C-A40A-7665-F9A5-142F0EA2584E}"/>
              </a:ext>
            </a:extLst>
          </p:cNvPr>
          <p:cNvGrpSpPr/>
          <p:nvPr/>
        </p:nvGrpSpPr>
        <p:grpSpPr>
          <a:xfrm>
            <a:off x="2924810" y="2689514"/>
            <a:ext cx="12438380" cy="6343071"/>
            <a:chOff x="3258820" y="2755209"/>
            <a:chExt cx="12438380" cy="634307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5E78D1C-7D23-F01B-C311-0CC84C5BE5D2}"/>
                </a:ext>
              </a:extLst>
            </p:cNvPr>
            <p:cNvGrpSpPr/>
            <p:nvPr/>
          </p:nvGrpSpPr>
          <p:grpSpPr>
            <a:xfrm>
              <a:off x="12877800" y="3784018"/>
              <a:ext cx="2819400" cy="4498688"/>
              <a:chOff x="12877800" y="3784018"/>
              <a:chExt cx="2819400" cy="4498688"/>
            </a:xfrm>
          </p:grpSpPr>
          <p:pic>
            <p:nvPicPr>
              <p:cNvPr id="1030" name="Picture 6" descr="Buy Logitech M90 Wired Mouse Best Price in India on Thevaluestore.in">
                <a:extLst>
                  <a:ext uri="{FF2B5EF4-FFF2-40B4-BE49-F238E27FC236}">
                    <a16:creationId xmlns:a16="http://schemas.microsoft.com/office/drawing/2014/main" id="{9472441F-C2D5-1D49-84C7-DC5AC1748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00" b="94600" l="10000" r="90000">
                            <a14:foregroundMark x1="32500" y1="11300" x2="52600" y2="9000"/>
                            <a14:foregroundMark x1="52600" y1="9000" x2="61200" y2="11000"/>
                            <a14:foregroundMark x1="34400" y1="90400" x2="52700" y2="96500"/>
                            <a14:foregroundMark x1="52700" y1="96500" x2="62400" y2="91400"/>
                            <a14:foregroundMark x1="62400" y1="91400" x2="65000" y2="88600"/>
                            <a14:foregroundMark x1="40100" y1="93600" x2="52000" y2="97300"/>
                            <a14:foregroundMark x1="52000" y1="97300" x2="57200" y2="94600"/>
                            <a14:foregroundMark x1="57200" y1="94600" x2="58000" y2="9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77800" y="3784018"/>
                <a:ext cx="2819400" cy="2819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D710644-DAC4-3F44-A839-4272935B46C7}"/>
                  </a:ext>
                </a:extLst>
              </p:cNvPr>
              <p:cNvSpPr/>
              <p:nvPr/>
            </p:nvSpPr>
            <p:spPr>
              <a:xfrm>
                <a:off x="13677900" y="3975100"/>
                <a:ext cx="609600" cy="1219200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682EC030-CBC4-2744-D8C2-E2F2C3E9DC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82700" y="5193718"/>
                <a:ext cx="0" cy="2388182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C35429-2179-31B8-5EEA-7BD423C3A11B}"/>
                  </a:ext>
                </a:extLst>
              </p:cNvPr>
              <p:cNvSpPr txBox="1"/>
              <p:nvPr/>
            </p:nvSpPr>
            <p:spPr>
              <a:xfrm>
                <a:off x="13171420" y="7636375"/>
                <a:ext cx="1622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마우스 </a:t>
                </a:r>
                <a:r>
                  <a:rPr lang="ko-KR" altLang="en-US" dirty="0" err="1"/>
                  <a:t>좌클릭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공격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BC8FCF9-AF6A-F660-A4AC-83770C652F36}"/>
                </a:ext>
              </a:extLst>
            </p:cNvPr>
            <p:cNvGrpSpPr/>
            <p:nvPr/>
          </p:nvGrpSpPr>
          <p:grpSpPr>
            <a:xfrm>
              <a:off x="3258820" y="2755209"/>
              <a:ext cx="8303260" cy="6343071"/>
              <a:chOff x="1968500" y="2705974"/>
              <a:chExt cx="8303260" cy="634307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D2AEF9-574B-7EFD-1DE6-0F0665C30280}"/>
                  </a:ext>
                </a:extLst>
              </p:cNvPr>
              <p:cNvSpPr txBox="1"/>
              <p:nvPr/>
            </p:nvSpPr>
            <p:spPr>
              <a:xfrm>
                <a:off x="2762805" y="7778234"/>
                <a:ext cx="1027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W, S, A,D</a:t>
                </a:r>
              </a:p>
              <a:p>
                <a:pPr algn="ctr"/>
                <a:r>
                  <a:rPr lang="ko-KR" altLang="en-US" dirty="0"/>
                  <a:t>이동</a:t>
                </a:r>
                <a:endParaRPr lang="en-US" altLang="ko-KR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EA1CF-88AD-0DC9-6AE8-EC619BE39414}"/>
                  </a:ext>
                </a:extLst>
              </p:cNvPr>
              <p:cNvSpPr txBox="1"/>
              <p:nvPr/>
            </p:nvSpPr>
            <p:spPr>
              <a:xfrm>
                <a:off x="4274514" y="7778233"/>
                <a:ext cx="736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Space</a:t>
                </a:r>
              </a:p>
              <a:p>
                <a:pPr algn="ctr"/>
                <a:r>
                  <a:rPr lang="ko-KR" altLang="en-US" dirty="0"/>
                  <a:t>점프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00AD50-437A-1DD9-45A7-DB7519E62D7B}"/>
                  </a:ext>
                </a:extLst>
              </p:cNvPr>
              <p:cNvSpPr txBox="1"/>
              <p:nvPr/>
            </p:nvSpPr>
            <p:spPr>
              <a:xfrm>
                <a:off x="3380557" y="8402714"/>
                <a:ext cx="13917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F</a:t>
                </a:r>
              </a:p>
              <a:p>
                <a:pPr algn="ctr"/>
                <a:r>
                  <a:rPr lang="ko-KR" altLang="en-US" dirty="0"/>
                  <a:t>아이템 획득</a:t>
                </a: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743B0FDF-55CC-7A27-C1BE-F6D9E55EBE64}"/>
                  </a:ext>
                </a:extLst>
              </p:cNvPr>
              <p:cNvGrpSpPr/>
              <p:nvPr/>
            </p:nvGrpSpPr>
            <p:grpSpPr>
              <a:xfrm>
                <a:off x="1968500" y="2705974"/>
                <a:ext cx="8303260" cy="5735815"/>
                <a:chOff x="1968500" y="2705974"/>
                <a:chExt cx="8303260" cy="5735815"/>
              </a:xfrm>
            </p:grpSpPr>
            <p:pic>
              <p:nvPicPr>
                <p:cNvPr id="1028" name="Picture 4" descr="Amazon.in: Buy Zebronics ZEB-KM2100 Multimedia USB Keyboard Comes with 114  Keys Including 12 Dedicated Multimedia Keys &amp; with Rupee Key Online at Low  ...">
                  <a:extLst>
                    <a:ext uri="{FF2B5EF4-FFF2-40B4-BE49-F238E27FC236}">
                      <a16:creationId xmlns:a16="http://schemas.microsoft.com/office/drawing/2014/main" id="{2E365522-7D1D-E695-80F1-E00FBF96A9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8500" y="3962981"/>
                  <a:ext cx="8303260" cy="26404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3F01A6-D97F-38B5-C8B6-654E1F964CD7}"/>
                    </a:ext>
                  </a:extLst>
                </p:cNvPr>
                <p:cNvSpPr/>
                <p:nvPr/>
              </p:nvSpPr>
              <p:spPr>
                <a:xfrm>
                  <a:off x="2667000" y="5372100"/>
                  <a:ext cx="1219200" cy="381000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DBEE6EE-E437-A1BA-D981-8A5846EA87AA}"/>
                    </a:ext>
                  </a:extLst>
                </p:cNvPr>
                <p:cNvSpPr/>
                <p:nvPr/>
              </p:nvSpPr>
              <p:spPr>
                <a:xfrm>
                  <a:off x="2971800" y="5016500"/>
                  <a:ext cx="381000" cy="381000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1D766F2F-9C0E-4FBC-0507-81FC6D3CC74B}"/>
                    </a:ext>
                  </a:extLst>
                </p:cNvPr>
                <p:cNvCxnSpPr/>
                <p:nvPr/>
              </p:nvCxnSpPr>
              <p:spPr>
                <a:xfrm flipV="1">
                  <a:off x="3276600" y="5753100"/>
                  <a:ext cx="0" cy="205740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0E0ACB8-C115-650A-5BBE-64017709A150}"/>
                    </a:ext>
                  </a:extLst>
                </p:cNvPr>
                <p:cNvSpPr/>
                <p:nvPr/>
              </p:nvSpPr>
              <p:spPr>
                <a:xfrm>
                  <a:off x="3581400" y="6166141"/>
                  <a:ext cx="2209799" cy="381000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188BE54A-3F30-05A8-7CB2-A4531B6EEF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8200" y="6547141"/>
                  <a:ext cx="0" cy="1263359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771737C-EA7B-7F41-6156-25CCA6CCE214}"/>
                    </a:ext>
                  </a:extLst>
                </p:cNvPr>
                <p:cNvSpPr/>
                <p:nvPr/>
              </p:nvSpPr>
              <p:spPr>
                <a:xfrm>
                  <a:off x="3873500" y="5365260"/>
                  <a:ext cx="381000" cy="381000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4BD012EA-509D-3932-4CA2-FD37EC20CE70}"/>
                    </a:ext>
                  </a:extLst>
                </p:cNvPr>
                <p:cNvCxnSpPr>
                  <a:cxnSpLocks/>
                  <a:endCxn id="39" idx="2"/>
                </p:cNvCxnSpPr>
                <p:nvPr/>
              </p:nvCxnSpPr>
              <p:spPr>
                <a:xfrm flipH="1" flipV="1">
                  <a:off x="4064000" y="5746260"/>
                  <a:ext cx="24843" cy="2695529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DC9123D3-FA6C-3CAA-93F4-DDBB044226FC}"/>
                    </a:ext>
                  </a:extLst>
                </p:cNvPr>
                <p:cNvSpPr/>
                <p:nvPr/>
              </p:nvSpPr>
              <p:spPr>
                <a:xfrm>
                  <a:off x="2412182" y="4622800"/>
                  <a:ext cx="1936750" cy="381000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8" name="직선 화살표 연결선 47">
                  <a:extLst>
                    <a:ext uri="{FF2B5EF4-FFF2-40B4-BE49-F238E27FC236}">
                      <a16:creationId xmlns:a16="http://schemas.microsoft.com/office/drawing/2014/main" id="{A51F8051-4E5F-1436-273A-4E17D641EB82}"/>
                    </a:ext>
                  </a:extLst>
                </p:cNvPr>
                <p:cNvCxnSpPr>
                  <a:cxnSpLocks/>
                  <a:endCxn id="45" idx="0"/>
                </p:cNvCxnSpPr>
                <p:nvPr/>
              </p:nvCxnSpPr>
              <p:spPr>
                <a:xfrm>
                  <a:off x="3380557" y="3355725"/>
                  <a:ext cx="0" cy="1267075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C242ED5-2D8F-9F10-02B8-F645E4FDED43}"/>
                    </a:ext>
                  </a:extLst>
                </p:cNvPr>
                <p:cNvSpPr txBox="1"/>
                <p:nvPr/>
              </p:nvSpPr>
              <p:spPr>
                <a:xfrm>
                  <a:off x="2650229" y="2705974"/>
                  <a:ext cx="14606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1,2,3,4,5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악마 </a:t>
                  </a:r>
                  <a:r>
                    <a:rPr lang="en-US" altLang="ko-KR" dirty="0"/>
                    <a:t>) </a:t>
                  </a:r>
                  <a:r>
                    <a:rPr lang="ko-KR" altLang="en-US" dirty="0"/>
                    <a:t>스킬 </a:t>
                  </a:r>
                </a:p>
              </p:txBody>
            </p:sp>
          </p:grpSp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3CC79A-C5A9-AE8E-ADBD-359CC6E43EC1}"/>
              </a:ext>
            </a:extLst>
          </p:cNvPr>
          <p:cNvSpPr/>
          <p:nvPr/>
        </p:nvSpPr>
        <p:spPr>
          <a:xfrm>
            <a:off x="4734560" y="4987340"/>
            <a:ext cx="381000" cy="381000"/>
          </a:xfrm>
          <a:prstGeom prst="rect">
            <a:avLst/>
          </a:prstGeom>
          <a:noFill/>
          <a:ln w="635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80327BD-F489-0AF0-B174-37DC6E7ED3C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25060" y="3372876"/>
            <a:ext cx="845107" cy="161446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C204D7-69FA-60A6-EC1A-C8BAF95D6504}"/>
              </a:ext>
            </a:extLst>
          </p:cNvPr>
          <p:cNvSpPr txBox="1"/>
          <p:nvPr/>
        </p:nvSpPr>
        <p:spPr>
          <a:xfrm>
            <a:off x="5078529" y="2786525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</a:t>
            </a:r>
          </a:p>
          <a:p>
            <a:pPr algn="ctr"/>
            <a:r>
              <a:rPr lang="ko-KR" altLang="en-US" dirty="0"/>
              <a:t>아이템 사용</a:t>
            </a: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BE2D36F7-B28F-EBB7-37DB-C0A29CAF0F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555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1"/>
    </mc:Choice>
    <mc:Fallback>
      <p:transition spd="slow" advTm="3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3.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타 게임과의 차별성 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/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재미 요소 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E3A3923-6F40-AA2E-4EA8-17343D61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7397AA-9CA7-7AE4-D5FE-535DE480044B}"/>
              </a:ext>
            </a:extLst>
          </p:cNvPr>
          <p:cNvGrpSpPr/>
          <p:nvPr/>
        </p:nvGrpSpPr>
        <p:grpSpPr>
          <a:xfrm>
            <a:off x="9150350" y="4165082"/>
            <a:ext cx="7826452" cy="2432051"/>
            <a:chOff x="9394748" y="5225016"/>
            <a:chExt cx="7826452" cy="243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C7E431-B0EC-A485-FB9D-3561C1B2EA30}"/>
                </a:ext>
              </a:extLst>
            </p:cNvPr>
            <p:cNvSpPr txBox="1"/>
            <p:nvPr/>
          </p:nvSpPr>
          <p:spPr>
            <a:xfrm>
              <a:off x="11639885" y="7195402"/>
              <a:ext cx="34884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807C74"/>
                  </a:solidFill>
                </a:rPr>
                <a:t>[ </a:t>
              </a:r>
              <a:r>
                <a:rPr lang="ko-KR" altLang="en-US" sz="2400" dirty="0">
                  <a:solidFill>
                    <a:srgbClr val="807C74"/>
                  </a:solidFill>
                </a:rPr>
                <a:t>두 역할군의 목표 차이 </a:t>
              </a:r>
              <a:r>
                <a:rPr lang="en-US" altLang="ko-KR" sz="2400" dirty="0">
                  <a:solidFill>
                    <a:srgbClr val="807C74"/>
                  </a:solidFill>
                </a:rPr>
                <a:t>]</a:t>
              </a:r>
              <a:endParaRPr lang="ko-KR" altLang="en-US" sz="2400" dirty="0">
                <a:solidFill>
                  <a:srgbClr val="807C74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8CCDCC8-E27E-1802-D91B-BC30E2010FB5}"/>
                </a:ext>
              </a:extLst>
            </p:cNvPr>
            <p:cNvGrpSpPr/>
            <p:nvPr/>
          </p:nvGrpSpPr>
          <p:grpSpPr>
            <a:xfrm>
              <a:off x="9395283" y="6334679"/>
              <a:ext cx="7825917" cy="714376"/>
              <a:chOff x="1638300" y="3225800"/>
              <a:chExt cx="16910312" cy="1117600"/>
            </a:xfrm>
          </p:grpSpPr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02894957-01E0-F507-F8F9-69EA9276B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9000"/>
              </a:blip>
              <a:stretch>
                <a:fillRect/>
              </a:stretch>
            </p:blipFill>
            <p:spPr>
              <a:xfrm>
                <a:off x="1968500" y="3225800"/>
                <a:ext cx="16580112" cy="1117600"/>
              </a:xfrm>
              <a:prstGeom prst="rect">
                <a:avLst/>
              </a:prstGeom>
            </p:spPr>
          </p:pic>
          <p:pic>
            <p:nvPicPr>
              <p:cNvPr id="30" name="Picture 9">
                <a:extLst>
                  <a:ext uri="{FF2B5EF4-FFF2-40B4-BE49-F238E27FC236}">
                    <a16:creationId xmlns:a16="http://schemas.microsoft.com/office/drawing/2014/main" id="{500256F4-D41B-119A-A1DC-5AA134A16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8300" y="3225800"/>
                <a:ext cx="3695701" cy="1117600"/>
              </a:xfrm>
              <a:prstGeom prst="rect">
                <a:avLst/>
              </a:prstGeom>
            </p:spPr>
          </p:pic>
          <p:sp>
            <p:nvSpPr>
              <p:cNvPr id="31" name="TextBox 10">
                <a:extLst>
                  <a:ext uri="{FF2B5EF4-FFF2-40B4-BE49-F238E27FC236}">
                    <a16:creationId xmlns:a16="http://schemas.microsoft.com/office/drawing/2014/main" id="{1413F6D8-C663-D08D-5A75-8CB35D363C2F}"/>
                  </a:ext>
                </a:extLst>
              </p:cNvPr>
              <p:cNvSpPr txBox="1"/>
              <p:nvPr/>
            </p:nvSpPr>
            <p:spPr>
              <a:xfrm>
                <a:off x="2413000" y="3556000"/>
                <a:ext cx="2146300" cy="457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4660"/>
                  </a:lnSpc>
                </a:pPr>
                <a:r>
                  <a:rPr lang="ko-KR" altLang="en-US" sz="2500" b="0" i="0" u="none" strike="noStrike" spc="-100" dirty="0">
                    <a:solidFill>
                      <a:srgbClr val="FFFFFF"/>
                    </a:solidFill>
                    <a:latin typeface="Pretendard Medium"/>
                  </a:rPr>
                  <a:t>악마</a:t>
                </a:r>
                <a:endParaRPr lang="en-US" sz="2500" b="0" i="0" u="none" strike="noStrike" spc="-100" dirty="0">
                  <a:solidFill>
                    <a:srgbClr val="FFFFFF"/>
                  </a:solidFill>
                  <a:latin typeface="Pretendard Medium"/>
                </a:endParaRPr>
              </a:p>
            </p:txBody>
          </p:sp>
          <p:sp>
            <p:nvSpPr>
              <p:cNvPr id="32" name="TextBox 11">
                <a:extLst>
                  <a:ext uri="{FF2B5EF4-FFF2-40B4-BE49-F238E27FC236}">
                    <a16:creationId xmlns:a16="http://schemas.microsoft.com/office/drawing/2014/main" id="{A524829E-BD30-EFB8-5D4B-43523020CAFA}"/>
                  </a:ext>
                </a:extLst>
              </p:cNvPr>
              <p:cNvSpPr txBox="1"/>
              <p:nvPr/>
            </p:nvSpPr>
            <p:spPr>
              <a:xfrm>
                <a:off x="5221779" y="3445969"/>
                <a:ext cx="13128321" cy="4445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43590"/>
                  </a:lnSpc>
                </a:pPr>
                <a:r>
                  <a:rPr lang="ko-KR" altLang="en-US" sz="2000" spc="-200" dirty="0">
                    <a:solidFill>
                      <a:srgbClr val="6B6862"/>
                    </a:solidFill>
                    <a:latin typeface="Pretendard Regular"/>
                  </a:rPr>
                  <a:t>자신을 토벌하러 온 토벌대를 전멸시키고 지역을 장악한다</a:t>
                </a:r>
                <a:r>
                  <a:rPr lang="en-US" altLang="ko-KR" sz="2000" spc="-200" dirty="0">
                    <a:solidFill>
                      <a:srgbClr val="6B6862"/>
                    </a:solidFill>
                    <a:latin typeface="Pretendard Regular"/>
                  </a:rPr>
                  <a:t>.</a:t>
                </a:r>
                <a:endParaRPr lang="en-US" sz="2000" b="0" i="0" u="none" strike="noStrike" spc="-200" dirty="0">
                  <a:solidFill>
                    <a:srgbClr val="6B6862"/>
                  </a:solidFill>
                  <a:latin typeface="Pretendard Regular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C483436-D268-5308-8462-12F359DA4BDC}"/>
                </a:ext>
              </a:extLst>
            </p:cNvPr>
            <p:cNvGrpSpPr/>
            <p:nvPr/>
          </p:nvGrpSpPr>
          <p:grpSpPr>
            <a:xfrm>
              <a:off x="9394748" y="5225016"/>
              <a:ext cx="7825917" cy="714376"/>
              <a:chOff x="1638300" y="3225800"/>
              <a:chExt cx="16910312" cy="1117600"/>
            </a:xfrm>
          </p:grpSpPr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CB8A5BC1-413C-DB49-3BC3-4FE385593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9000"/>
              </a:blip>
              <a:stretch>
                <a:fillRect/>
              </a:stretch>
            </p:blipFill>
            <p:spPr>
              <a:xfrm>
                <a:off x="1968500" y="3225800"/>
                <a:ext cx="16580112" cy="1117600"/>
              </a:xfrm>
              <a:prstGeom prst="rect">
                <a:avLst/>
              </a:prstGeom>
            </p:spPr>
          </p:pic>
          <p:pic>
            <p:nvPicPr>
              <p:cNvPr id="35" name="Picture 9">
                <a:extLst>
                  <a:ext uri="{FF2B5EF4-FFF2-40B4-BE49-F238E27FC236}">
                    <a16:creationId xmlns:a16="http://schemas.microsoft.com/office/drawing/2014/main" id="{ED681B18-C229-5BB9-3D9B-180C7BB05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8300" y="3225800"/>
                <a:ext cx="3695701" cy="1117600"/>
              </a:xfrm>
              <a:prstGeom prst="rect">
                <a:avLst/>
              </a:prstGeom>
            </p:spPr>
          </p:pic>
          <p:sp>
            <p:nvSpPr>
              <p:cNvPr id="36" name="TextBox 10">
                <a:extLst>
                  <a:ext uri="{FF2B5EF4-FFF2-40B4-BE49-F238E27FC236}">
                    <a16:creationId xmlns:a16="http://schemas.microsoft.com/office/drawing/2014/main" id="{B25CB9E3-E0DA-0A06-4885-B8E13AC08C14}"/>
                  </a:ext>
                </a:extLst>
              </p:cNvPr>
              <p:cNvSpPr txBox="1"/>
              <p:nvPr/>
            </p:nvSpPr>
            <p:spPr>
              <a:xfrm>
                <a:off x="2413000" y="3556000"/>
                <a:ext cx="2146300" cy="457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4660"/>
                  </a:lnSpc>
                </a:pPr>
                <a:r>
                  <a:rPr lang="ko-KR" altLang="en-US" sz="2500" spc="-100" dirty="0">
                    <a:solidFill>
                      <a:srgbClr val="FFFFFF"/>
                    </a:solidFill>
                    <a:latin typeface="Pretendard Medium"/>
                  </a:rPr>
                  <a:t>인간</a:t>
                </a:r>
                <a:endParaRPr lang="en-US" sz="2500" b="0" i="0" u="none" strike="noStrike" spc="-100" dirty="0">
                  <a:solidFill>
                    <a:srgbClr val="FFFFFF"/>
                  </a:solidFill>
                  <a:latin typeface="Pretendard Medium"/>
                </a:endParaRPr>
              </a:p>
            </p:txBody>
          </p:sp>
          <p:sp>
            <p:nvSpPr>
              <p:cNvPr id="37" name="TextBox 11">
                <a:extLst>
                  <a:ext uri="{FF2B5EF4-FFF2-40B4-BE49-F238E27FC236}">
                    <a16:creationId xmlns:a16="http://schemas.microsoft.com/office/drawing/2014/main" id="{EE6461D7-5DE1-31AD-8A39-4A17C43A1118}"/>
                  </a:ext>
                </a:extLst>
              </p:cNvPr>
              <p:cNvSpPr txBox="1"/>
              <p:nvPr/>
            </p:nvSpPr>
            <p:spPr>
              <a:xfrm>
                <a:off x="5221779" y="3445969"/>
                <a:ext cx="13128321" cy="4445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43590"/>
                  </a:lnSpc>
                </a:pPr>
                <a:r>
                  <a:rPr lang="ko-KR" altLang="en-US" sz="2000" spc="-200" dirty="0">
                    <a:solidFill>
                      <a:srgbClr val="6B6862"/>
                    </a:solidFill>
                    <a:latin typeface="Pretendard Regular"/>
                  </a:rPr>
                  <a:t>마을에 나타난 악마를 쓰러트리고 지역을 해방한다</a:t>
                </a:r>
                <a:r>
                  <a:rPr lang="en-US" altLang="ko-KR" sz="2000" spc="-200" dirty="0">
                    <a:solidFill>
                      <a:srgbClr val="6B6862"/>
                    </a:solidFill>
                    <a:latin typeface="Pretendard Regular"/>
                  </a:rPr>
                  <a:t>.</a:t>
                </a:r>
                <a:endParaRPr lang="en-US" sz="2000" b="0" i="0" u="none" strike="noStrike" spc="-200" dirty="0">
                  <a:solidFill>
                    <a:srgbClr val="6B6862"/>
                  </a:solidFill>
                  <a:latin typeface="Pretendard Regular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BB62A8B-731C-8FEF-25F0-3EF30B3E9CEC}"/>
              </a:ext>
            </a:extLst>
          </p:cNvPr>
          <p:cNvGrpSpPr/>
          <p:nvPr/>
        </p:nvGrpSpPr>
        <p:grpSpPr>
          <a:xfrm>
            <a:off x="1638300" y="3268251"/>
            <a:ext cx="6679968" cy="4294453"/>
            <a:chOff x="1790700" y="4582704"/>
            <a:chExt cx="6679968" cy="429445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B96C2D8-6A79-059E-037B-CE852375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90700" y="4582704"/>
              <a:ext cx="6679968" cy="376304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C18A5A-FF48-2D1F-9029-21D3C5BDF11C}"/>
                </a:ext>
              </a:extLst>
            </p:cNvPr>
            <p:cNvSpPr txBox="1"/>
            <p:nvPr/>
          </p:nvSpPr>
          <p:spPr>
            <a:xfrm>
              <a:off x="3552495" y="8415492"/>
              <a:ext cx="3156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807C74"/>
                  </a:solidFill>
                </a:rPr>
                <a:t>[ </a:t>
              </a:r>
              <a:r>
                <a:rPr lang="ko-KR" altLang="en-US" sz="2400" dirty="0">
                  <a:solidFill>
                    <a:srgbClr val="807C74"/>
                  </a:solidFill>
                </a:rPr>
                <a:t>유사한 게임 </a:t>
              </a:r>
              <a:r>
                <a:rPr lang="en-US" altLang="ko-KR" sz="2400" dirty="0">
                  <a:solidFill>
                    <a:srgbClr val="807C74"/>
                  </a:solidFill>
                </a:rPr>
                <a:t>– WOW ]</a:t>
              </a:r>
              <a:endParaRPr lang="ko-KR" altLang="en-US" sz="2400" dirty="0">
                <a:solidFill>
                  <a:srgbClr val="807C74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8C20FC1-3CB0-01A4-C01C-D30B34A91BE6}"/>
              </a:ext>
            </a:extLst>
          </p:cNvPr>
          <p:cNvGrpSpPr/>
          <p:nvPr/>
        </p:nvGrpSpPr>
        <p:grpSpPr>
          <a:xfrm>
            <a:off x="1956213" y="8037547"/>
            <a:ext cx="14693900" cy="1117600"/>
            <a:chOff x="1968500" y="3225800"/>
            <a:chExt cx="14693900" cy="1117600"/>
          </a:xfrm>
        </p:grpSpPr>
        <p:pic>
          <p:nvPicPr>
            <p:cNvPr id="45" name="Picture 8"/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sp>
          <p:nvSpPr>
            <p:cNvPr id="46" name="TextBox 11"/>
            <p:cNvSpPr txBox="1"/>
            <p:nvPr/>
          </p:nvSpPr>
          <p:spPr>
            <a:xfrm>
              <a:off x="2736850" y="3562350"/>
              <a:ext cx="131572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차별성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: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적과 대치하는 역할군만 플레이 할 수 있었던 기존 게임과 달리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보스 역할군도 플레이 가능하게 함으로서 유저의 선택의 폭을 넓게 제공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한다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.</a:t>
              </a:r>
              <a:endParaRPr kumimoji="0" lang="en-US" altLang="ko-KR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AB1F92EC-8E74-A38F-C005-34310A26BE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2527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58"/>
    </mc:Choice>
    <mc:Fallback>
      <p:transition spd="slow" advTm="26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alphaModFix amt="17000"/>
          </a:blip>
          <a:stretch>
            <a:fillRect/>
          </a:stretch>
        </p:blipFill>
        <p:spPr>
          <a:xfrm>
            <a:off x="1638300" y="5295900"/>
            <a:ext cx="3581400" cy="331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4. </a:t>
            </a:r>
            <a:r>
              <a:rPr lang="ko-KR" alt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개발 환경 </a:t>
            </a:r>
            <a:endParaRPr lang="en-US" sz="6000" b="0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1500" y="5156200"/>
            <a:ext cx="647700" cy="1270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18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8089" y="6953250"/>
            <a:ext cx="2502553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300" spc="-100" dirty="0">
                <a:solidFill>
                  <a:srgbClr val="6B6862"/>
                </a:solidFill>
                <a:latin typeface="Pretendard SemiBold"/>
              </a:rPr>
              <a:t>Visual Studio 2022</a:t>
            </a:r>
            <a:endParaRPr lang="en-US" sz="2300" b="0" i="0" u="none" strike="noStrike" spc="-100" dirty="0">
              <a:solidFill>
                <a:srgbClr val="6B6862"/>
              </a:solidFill>
              <a:latin typeface="Pretendard Semi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17000"/>
          </a:blip>
          <a:stretch>
            <a:fillRect/>
          </a:stretch>
        </p:blipFill>
        <p:spPr>
          <a:xfrm>
            <a:off x="5448300" y="5295900"/>
            <a:ext cx="3581400" cy="331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800" y="5156200"/>
            <a:ext cx="647700" cy="1270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99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54750" y="696906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1800" b="0" i="0" u="none" strike="noStrike" spc="-100" dirty="0">
                <a:solidFill>
                  <a:srgbClr val="6B6862"/>
                </a:solidFill>
                <a:latin typeface="Pretendard SemiBold"/>
              </a:rPr>
              <a:t>GitHub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alphaModFix amt="17000"/>
          </a:blip>
          <a:stretch>
            <a:fillRect/>
          </a:stretch>
        </p:blipFill>
        <p:spPr>
          <a:xfrm>
            <a:off x="9258300" y="5295900"/>
            <a:ext cx="3581400" cy="3314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1500" y="5156200"/>
            <a:ext cx="647700" cy="1270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80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82892" y="7013769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100" b="0" i="0" u="none" strike="noStrike" spc="-100" dirty="0">
                <a:solidFill>
                  <a:srgbClr val="6B6862"/>
                </a:solidFill>
                <a:latin typeface="Pretendard SemiBold"/>
              </a:rPr>
              <a:t>DirectX12 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>
            <a:alphaModFix amt="17000"/>
          </a:blip>
          <a:stretch>
            <a:fillRect/>
          </a:stretch>
        </p:blipFill>
        <p:spPr>
          <a:xfrm>
            <a:off x="13024374" y="5295900"/>
            <a:ext cx="3581400" cy="3314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41500" y="5156200"/>
            <a:ext cx="647700" cy="1270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61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55700" y="6998995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" spc="-100" dirty="0">
                <a:solidFill>
                  <a:srgbClr val="6B6862"/>
                </a:solidFill>
                <a:latin typeface="Pretendard SemiBold"/>
              </a:rPr>
              <a:t>Blender</a:t>
            </a:r>
            <a:endParaRPr lang="en-US" sz="2000" b="0" i="0" u="none" strike="noStrike" spc="-100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1D5424-89A8-A18C-0243-A19030F12813}"/>
              </a:ext>
            </a:extLst>
          </p:cNvPr>
          <p:cNvSpPr/>
          <p:nvPr/>
        </p:nvSpPr>
        <p:spPr>
          <a:xfrm>
            <a:off x="1631950" y="2565400"/>
            <a:ext cx="3613150" cy="29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ED9AFEA-8F20-3E96-9352-BADCD195B5B7}"/>
              </a:ext>
            </a:extLst>
          </p:cNvPr>
          <p:cNvSpPr/>
          <p:nvPr/>
        </p:nvSpPr>
        <p:spPr>
          <a:xfrm>
            <a:off x="5445579" y="2578100"/>
            <a:ext cx="3624942" cy="29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92C986-945D-7BB5-B708-F58F2AE2FD54}"/>
              </a:ext>
            </a:extLst>
          </p:cNvPr>
          <p:cNvSpPr/>
          <p:nvPr/>
        </p:nvSpPr>
        <p:spPr>
          <a:xfrm>
            <a:off x="9242879" y="2603500"/>
            <a:ext cx="3624942" cy="29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DDC56EB-EB85-8B1D-6707-946239075007}"/>
              </a:ext>
            </a:extLst>
          </p:cNvPr>
          <p:cNvSpPr/>
          <p:nvPr/>
        </p:nvSpPr>
        <p:spPr>
          <a:xfrm>
            <a:off x="13022624" y="2585745"/>
            <a:ext cx="3594100" cy="29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AD4207-369A-52F7-2001-7B2DC6A764D3}"/>
              </a:ext>
            </a:extLst>
          </p:cNvPr>
          <p:cNvSpPr/>
          <p:nvPr/>
        </p:nvSpPr>
        <p:spPr>
          <a:xfrm>
            <a:off x="1662792" y="2571361"/>
            <a:ext cx="3613150" cy="29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428D05-F2AD-5552-8EA1-A59155847999}"/>
              </a:ext>
            </a:extLst>
          </p:cNvPr>
          <p:cNvSpPr/>
          <p:nvPr/>
        </p:nvSpPr>
        <p:spPr>
          <a:xfrm>
            <a:off x="5476421" y="2584061"/>
            <a:ext cx="3624942" cy="29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ABA0E-DBB4-E27D-D630-54BFD674F073}"/>
              </a:ext>
            </a:extLst>
          </p:cNvPr>
          <p:cNvSpPr/>
          <p:nvPr/>
        </p:nvSpPr>
        <p:spPr>
          <a:xfrm>
            <a:off x="9273721" y="2609461"/>
            <a:ext cx="3624942" cy="29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BE006ED-2DED-CD98-F130-471B0F1BE75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689" y="2488624"/>
            <a:ext cx="5260622" cy="29591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D98979D-A8F0-6181-9688-DFB44CC13D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584" y="3342885"/>
            <a:ext cx="3395632" cy="169781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D6850AE-D83A-0FE9-0376-13948160A28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142" y="3822916"/>
            <a:ext cx="3563258" cy="957626"/>
          </a:xfrm>
          <a:prstGeom prst="rect">
            <a:avLst/>
          </a:prstGeom>
        </p:spPr>
      </p:pic>
      <p:pic>
        <p:nvPicPr>
          <p:cNvPr id="1026" name="Picture 2" descr="비주얼 스튜디오 - 위키백과, 우리 모두의 백과사전">
            <a:extLst>
              <a:ext uri="{FF2B5EF4-FFF2-40B4-BE49-F238E27FC236}">
                <a16:creationId xmlns:a16="http://schemas.microsoft.com/office/drawing/2014/main" id="{36C63CA0-F0B7-FC86-36F5-043AAA48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480" y="2545761"/>
            <a:ext cx="2917773" cy="291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DF949A2-E91F-5F41-9017-12DB10226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D214C2F4-034A-7D2A-F6EB-720CA713BD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385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8"/>
    </mc:Choice>
    <mc:Fallback>
      <p:transition spd="slow" advTm="3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5. </a:t>
            </a:r>
            <a:r>
              <a:rPr lang="ko-KR" altLang="en-US" sz="6000" spc="-200" dirty="0">
                <a:solidFill>
                  <a:srgbClr val="6B6862"/>
                </a:solidFill>
                <a:latin typeface="Pretendard SemiBold"/>
              </a:rPr>
              <a:t>중점 연구 분야 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BF4610D-A502-4BD0-E1AE-2BCE4B38677D}"/>
              </a:ext>
            </a:extLst>
          </p:cNvPr>
          <p:cNvGrpSpPr/>
          <p:nvPr/>
        </p:nvGrpSpPr>
        <p:grpSpPr>
          <a:xfrm>
            <a:off x="1631950" y="3238500"/>
            <a:ext cx="15024100" cy="1117600"/>
            <a:chOff x="1638300" y="3225800"/>
            <a:chExt cx="15024100" cy="11176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100" dirty="0">
                  <a:solidFill>
                    <a:srgbClr val="FFFFFF"/>
                  </a:solidFill>
                  <a:latin typeface="Pretendard Medium"/>
                </a:rPr>
                <a:t>3D</a:t>
              </a: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 애니메이션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스켈레톤 애니메이션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애니메이션 </a:t>
              </a:r>
              <a:r>
                <a:rPr kumimoji="0" lang="ko-KR" altLang="en-US" sz="2500" b="0" i="0" u="none" strike="noStrike" kern="1200" cap="none" spc="-200" normalizeH="0" baseline="0" noProof="0" dirty="0" err="1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블렌딩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애니메이션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상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/</a:t>
              </a:r>
              <a:r>
                <a:rPr lang="ko-KR" altLang="en-US" sz="2500" spc="-200">
                  <a:solidFill>
                    <a:srgbClr val="6B6862"/>
                  </a:solidFill>
                  <a:latin typeface="Pretendard Regular"/>
                </a:rPr>
                <a:t>하체 분리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391C6C4-7347-86D3-8F7E-159A33E4DF5B}"/>
              </a:ext>
            </a:extLst>
          </p:cNvPr>
          <p:cNvGrpSpPr/>
          <p:nvPr/>
        </p:nvGrpSpPr>
        <p:grpSpPr>
          <a:xfrm>
            <a:off x="1631950" y="5029200"/>
            <a:ext cx="15024100" cy="1117600"/>
            <a:chOff x="1638300" y="4495800"/>
            <a:chExt cx="15024100" cy="11176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>
              <a:alphaModFix amt="9000"/>
            </a:blip>
            <a:stretch>
              <a:fillRect/>
            </a:stretch>
          </p:blipFill>
          <p:spPr>
            <a:xfrm>
              <a:off x="1968500" y="4495800"/>
              <a:ext cx="14693900" cy="11176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8300" y="4495800"/>
              <a:ext cx="3695700" cy="11176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413000" y="4813300"/>
              <a:ext cx="213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후처리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943600" y="48133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SSAO,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spc="-200" dirty="0" err="1">
                  <a:solidFill>
                    <a:srgbClr val="6B6862"/>
                  </a:solidFill>
                  <a:latin typeface="Pretendard Regular"/>
                </a:rPr>
                <a:t>블룸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효과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모션 </a:t>
              </a:r>
              <a:r>
                <a:rPr lang="ko-KR" altLang="en-US" sz="2500" spc="-200" dirty="0" err="1">
                  <a:solidFill>
                    <a:srgbClr val="6B6862"/>
                  </a:solidFill>
                  <a:latin typeface="Pretendard Regular"/>
                </a:rPr>
                <a:t>블러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36A3824-DE47-B749-35F5-0FB843EA7C72}"/>
              </a:ext>
            </a:extLst>
          </p:cNvPr>
          <p:cNvGrpSpPr/>
          <p:nvPr/>
        </p:nvGrpSpPr>
        <p:grpSpPr>
          <a:xfrm>
            <a:off x="1631950" y="6819900"/>
            <a:ext cx="15024100" cy="1117600"/>
            <a:chOff x="1638300" y="5778500"/>
            <a:chExt cx="15024100" cy="11176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9">
              <a:alphaModFix amt="9000"/>
            </a:blip>
            <a:stretch>
              <a:fillRect/>
            </a:stretch>
          </p:blipFill>
          <p:spPr>
            <a:xfrm>
              <a:off x="1968500" y="5778500"/>
              <a:ext cx="14693900" cy="11176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8300" y="5778500"/>
              <a:ext cx="3695700" cy="11176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2413000" y="61087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서버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943600" y="61087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IOCP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모델을 활용한 서버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지연 보상 기술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8971EF7-FC69-B87A-9B03-004C9EDC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18BE8FA8-04F4-6F3A-0E4E-D319B33C7D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443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14"/>
    </mc:Choice>
    <mc:Fallback>
      <p:transition spd="slow" advTm="29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6. </a:t>
            </a:r>
            <a:r>
              <a:rPr lang="ko-KR" alt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개인별 준비 현황 </a:t>
            </a:r>
            <a:endParaRPr lang="en-US" sz="6000" b="0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726CB14-C405-A48A-298F-435B6CB2684F}"/>
              </a:ext>
            </a:extLst>
          </p:cNvPr>
          <p:cNvGrpSpPr/>
          <p:nvPr/>
        </p:nvGrpSpPr>
        <p:grpSpPr>
          <a:xfrm>
            <a:off x="1638300" y="3238500"/>
            <a:ext cx="15024100" cy="1117600"/>
            <a:chOff x="1638300" y="3225800"/>
            <a:chExt cx="15024100" cy="11176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500" i="0" u="none" strike="noStrike" spc="-100" dirty="0">
                  <a:solidFill>
                    <a:srgbClr val="FFFFFF"/>
                  </a:solidFill>
                  <a:latin typeface="Pretendard Medium"/>
                </a:rPr>
                <a:t>김승범</a:t>
              </a:r>
              <a:endParaRPr lang="en-US" sz="2500" i="0" u="none" strike="noStrike" spc="-100" dirty="0">
                <a:solidFill>
                  <a:srgbClr val="FFFFFF"/>
                </a:solidFill>
                <a:latin typeface="Pretendard Medium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78500" y="3314699"/>
              <a:ext cx="10452100" cy="9314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43590"/>
                </a:lnSpc>
              </a:pPr>
              <a:r>
                <a:rPr 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C, C++, STL, </a:t>
              </a:r>
              <a:r>
                <a:rPr lang="en-US" sz="2500" b="0" i="0" u="none" strike="noStrike" spc="-200" dirty="0">
                  <a:solidFill>
                    <a:srgbClr val="6B6862"/>
                  </a:solidFill>
                  <a:highlight>
                    <a:srgbClr val="FFFF00"/>
                  </a:highlight>
                  <a:latin typeface="Pretendard Regular"/>
                </a:rPr>
                <a:t>3D </a:t>
              </a:r>
              <a:r>
                <a:rPr lang="ko-KR" altLang="en-US" sz="2500" b="0" i="0" u="none" strike="noStrike" spc="-200" dirty="0">
                  <a:solidFill>
                    <a:srgbClr val="6B6862"/>
                  </a:solidFill>
                  <a:highlight>
                    <a:srgbClr val="FFFF00"/>
                  </a:highlight>
                  <a:latin typeface="Pretendard Regular"/>
                </a:rPr>
                <a:t>게임 프로그래밍 </a:t>
              </a:r>
              <a:r>
                <a:rPr lang="en-US" altLang="ko-KR" sz="2500" b="0" i="0" u="none" strike="noStrike" spc="-200" dirty="0">
                  <a:solidFill>
                    <a:srgbClr val="6B6862"/>
                  </a:solidFill>
                  <a:highlight>
                    <a:srgbClr val="FFFF00"/>
                  </a:highlight>
                  <a:latin typeface="Pretendard Regular"/>
                </a:rPr>
                <a:t>1, 3</a:t>
              </a:r>
              <a:r>
                <a:rPr lang="en-US" altLang="ko-KR" sz="2500" spc="-200" dirty="0">
                  <a:solidFill>
                    <a:srgbClr val="6B6862"/>
                  </a:solidFill>
                  <a:highlight>
                    <a:srgbClr val="FFFF00"/>
                  </a:highlight>
                  <a:latin typeface="Pretendard Regular"/>
                </a:rPr>
                <a:t>D</a:t>
              </a:r>
              <a:r>
                <a:rPr lang="ko-KR" altLang="en-US" sz="2500" spc="-200" dirty="0">
                  <a:solidFill>
                    <a:srgbClr val="6B6862"/>
                  </a:solidFill>
                  <a:highlight>
                    <a:srgbClr val="FFFF00"/>
                  </a:highlight>
                  <a:latin typeface="Pretendard Regular"/>
                </a:rPr>
                <a:t> 게임 프로그래밍 </a:t>
              </a:r>
              <a:r>
                <a:rPr lang="en-US" altLang="ko-KR" sz="2500" spc="-200" dirty="0">
                  <a:solidFill>
                    <a:srgbClr val="6B6862"/>
                  </a:solidFill>
                  <a:highlight>
                    <a:srgbClr val="FFFF00"/>
                  </a:highlight>
                  <a:latin typeface="Pretendard Regular"/>
                </a:rPr>
                <a:t>2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운영체제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</a:p>
            <a:p>
              <a:pPr lvl="0" algn="l">
                <a:lnSpc>
                  <a:spcPct val="143590"/>
                </a:lnSpc>
              </a:pP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네트워크 게임 프로그래밍</a:t>
              </a:r>
              <a:r>
                <a:rPr lang="en-US" altLang="ko-KR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데이터베이스</a:t>
              </a:r>
              <a:r>
                <a:rPr lang="en-US" altLang="ko-KR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컴퓨터 그래픽스</a:t>
              </a:r>
              <a:r>
                <a:rPr lang="en-US" altLang="ko-KR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알고리즘</a:t>
              </a:r>
              <a:endParaRPr lang="en-US" sz="2500" b="0" i="0" u="none" strike="noStrike" spc="-200" dirty="0">
                <a:solidFill>
                  <a:srgbClr val="6B6862"/>
                </a:solidFill>
                <a:latin typeface="Pretendard Regular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19F40A-9F3F-C1BD-1535-72F9F143796D}"/>
              </a:ext>
            </a:extLst>
          </p:cNvPr>
          <p:cNvGrpSpPr/>
          <p:nvPr/>
        </p:nvGrpSpPr>
        <p:grpSpPr>
          <a:xfrm>
            <a:off x="1638300" y="5033963"/>
            <a:ext cx="15024100" cy="1117600"/>
            <a:chOff x="1638300" y="4972632"/>
            <a:chExt cx="15024100" cy="11176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>
              <a:alphaModFix amt="9000"/>
            </a:blip>
            <a:stretch>
              <a:fillRect/>
            </a:stretch>
          </p:blipFill>
          <p:spPr>
            <a:xfrm>
              <a:off x="1968500" y="4972632"/>
              <a:ext cx="14693900" cy="11176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8300" y="4972632"/>
              <a:ext cx="3695700" cy="11176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413000" y="5290132"/>
              <a:ext cx="213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500" i="0" u="none" strike="noStrike" spc="-100" dirty="0">
                  <a:solidFill>
                    <a:srgbClr val="FFFFFF"/>
                  </a:solidFill>
                  <a:latin typeface="Pretendard Medium"/>
                </a:rPr>
                <a:t>김성준</a:t>
              </a:r>
              <a:endParaRPr lang="en-US" sz="2500" i="0" u="none" strike="noStrike" spc="-100" dirty="0">
                <a:solidFill>
                  <a:srgbClr val="FFFFFF"/>
                </a:solidFill>
                <a:latin typeface="Pretendard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772539" y="5008562"/>
              <a:ext cx="10655300" cy="1020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43590"/>
                </a:lnSpc>
              </a:pPr>
              <a:r>
                <a:rPr 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C, </a:t>
              </a: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C++, STL , 3D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게임 프로그래밍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1,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운영체제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알고리즘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b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</a:br>
              <a:r>
                <a:rPr lang="ko-KR" altLang="en-US" sz="2500" spc="-200" dirty="0">
                  <a:solidFill>
                    <a:srgbClr val="6B6862"/>
                  </a:solidFill>
                  <a:highlight>
                    <a:srgbClr val="FFFF00"/>
                  </a:highlight>
                  <a:latin typeface="Pretendard Regular"/>
                </a:rPr>
                <a:t>네트워크 게임 프로그래밍</a:t>
              </a:r>
              <a:r>
                <a:rPr lang="en-US" altLang="ko-KR" sz="2500" spc="-200" dirty="0">
                  <a:solidFill>
                    <a:srgbClr val="6B6862"/>
                  </a:solidFill>
                  <a:highlight>
                    <a:srgbClr val="FFFF00"/>
                  </a:highlight>
                  <a:latin typeface="Pretendard Regular"/>
                </a:rPr>
                <a:t> , </a:t>
              </a:r>
              <a:r>
                <a:rPr lang="ko-KR" altLang="en-US" sz="2500" spc="-200" dirty="0">
                  <a:solidFill>
                    <a:srgbClr val="6B6862"/>
                  </a:solidFill>
                  <a:highlight>
                    <a:srgbClr val="FFFF00"/>
                  </a:highlight>
                  <a:latin typeface="Pretendard Regular"/>
                </a:rPr>
                <a:t>멀티코어 프로그래밍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데이터베이스 </a:t>
              </a:r>
              <a:endParaRPr lang="en-US" sz="2500" b="0" i="0" u="none" strike="noStrike" spc="-200" dirty="0">
                <a:solidFill>
                  <a:srgbClr val="6B6862"/>
                </a:solidFill>
                <a:latin typeface="Pretendard Regular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E2F6C4-09DF-C2B6-63DB-6F3175DBFBDE}"/>
              </a:ext>
            </a:extLst>
          </p:cNvPr>
          <p:cNvGrpSpPr/>
          <p:nvPr/>
        </p:nvGrpSpPr>
        <p:grpSpPr>
          <a:xfrm>
            <a:off x="1638300" y="6816725"/>
            <a:ext cx="15011400" cy="1117600"/>
            <a:chOff x="1638300" y="6816725"/>
            <a:chExt cx="15011400" cy="11176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9">
              <a:alphaModFix amt="9000"/>
            </a:blip>
            <a:stretch>
              <a:fillRect/>
            </a:stretch>
          </p:blipFill>
          <p:spPr>
            <a:xfrm>
              <a:off x="1955800" y="6816725"/>
              <a:ext cx="14693900" cy="11176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8300" y="6816725"/>
              <a:ext cx="3695700" cy="11176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2413000" y="7146925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정영기</a:t>
              </a:r>
              <a:endParaRPr lang="en-US" sz="2500" i="0" u="none" strike="noStrike" spc="-100" dirty="0">
                <a:solidFill>
                  <a:srgbClr val="FFFFFF"/>
                </a:solidFill>
                <a:latin typeface="Pretendard Medium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772539" y="7159625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43590"/>
                </a:lnSpc>
              </a:pP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C++,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spc="-200" dirty="0">
                  <a:solidFill>
                    <a:srgbClr val="6B6862"/>
                  </a:solidFill>
                  <a:highlight>
                    <a:srgbClr val="FFFF00"/>
                  </a:highlight>
                  <a:latin typeface="Pretendard Regular"/>
                </a:rPr>
                <a:t>컴퓨터 그래픽스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네트워크 게임 프로그래밍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알고리즘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데이터베이스  </a:t>
              </a:r>
              <a:endParaRPr lang="en-US" sz="2500" b="0" i="0" u="none" strike="noStrike" spc="-200" dirty="0">
                <a:solidFill>
                  <a:srgbClr val="6B6862"/>
                </a:solidFill>
                <a:latin typeface="Pretendard Regular"/>
              </a:endParaRP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707A7B2-CE0C-0955-4B78-F29AF8AC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33F23630-A498-9962-06C1-6798251DB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2"/>
    </mc:Choice>
    <mc:Fallback>
      <p:transition spd="slow" advTm="8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7. </a:t>
            </a:r>
            <a:r>
              <a:rPr lang="ko-KR" alt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개인별 역할 분담 </a:t>
            </a:r>
            <a:endParaRPr lang="en-US" sz="6000" b="0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7777D3-31F5-8ED2-BFE4-071133BA2866}"/>
              </a:ext>
            </a:extLst>
          </p:cNvPr>
          <p:cNvGrpSpPr/>
          <p:nvPr/>
        </p:nvGrpSpPr>
        <p:grpSpPr>
          <a:xfrm>
            <a:off x="1904206" y="3422650"/>
            <a:ext cx="4483100" cy="4483100"/>
            <a:chOff x="3124200" y="3467100"/>
            <a:chExt cx="4483100" cy="44831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4200" y="3467100"/>
              <a:ext cx="4483100" cy="44831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4121150" y="4229100"/>
              <a:ext cx="25019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spc="-100" dirty="0">
                  <a:solidFill>
                    <a:srgbClr val="6B6862"/>
                  </a:solidFill>
                  <a:latin typeface="Pretendard SemiBold"/>
                </a:rPr>
                <a:t>김승범</a:t>
              </a:r>
              <a:endParaRPr lang="en-US" sz="2900" b="1" i="0" u="none" strike="noStrike" spc="-100" dirty="0">
                <a:solidFill>
                  <a:srgbClr val="6B6862"/>
                </a:solidFill>
                <a:latin typeface="Pretendard Semi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508772" y="5537201"/>
              <a:ext cx="3726656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게임 프레임워크 제작</a:t>
              </a:r>
              <a:endParaRPr lang="en-US" altLang="ko-KR" sz="2500" b="1" i="0" u="none" strike="noStrike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스켈레톤 애니메이션</a:t>
              </a:r>
              <a:endParaRPr lang="en-US" altLang="ko-KR" sz="2500" b="1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애니메이션 </a:t>
              </a:r>
              <a:r>
                <a:rPr lang="ko-KR" altLang="en-US" sz="2500" b="1" spc="-100" dirty="0" err="1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블렌딩</a:t>
              </a:r>
              <a:endParaRPr lang="en-US" altLang="ko-KR" sz="2500" b="1" i="0" u="none" strike="noStrike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032EA9-C638-4B4E-394B-CD95522858AD}"/>
              </a:ext>
            </a:extLst>
          </p:cNvPr>
          <p:cNvGrpSpPr/>
          <p:nvPr/>
        </p:nvGrpSpPr>
        <p:grpSpPr>
          <a:xfrm>
            <a:off x="6896100" y="3467100"/>
            <a:ext cx="4483100" cy="4483100"/>
            <a:chOff x="6896100" y="3467100"/>
            <a:chExt cx="4483100" cy="44831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>
              <a:alphaModFix amt="67000"/>
            </a:blip>
            <a:stretch>
              <a:fillRect/>
            </a:stretch>
          </p:blipFill>
          <p:spPr>
            <a:xfrm>
              <a:off x="6896100" y="3467100"/>
              <a:ext cx="4483100" cy="44831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7902575" y="4229100"/>
              <a:ext cx="2489200" cy="520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i="0" u="none" strike="noStrike" spc="-100" dirty="0">
                  <a:solidFill>
                    <a:schemeClr val="bg1"/>
                  </a:solidFill>
                  <a:latin typeface="Pretendard SemiBold"/>
                </a:rPr>
                <a:t>김성준</a:t>
              </a:r>
              <a:endParaRPr lang="en-US" sz="2900" b="1" i="0" u="none" strike="noStrike" spc="-100" dirty="0">
                <a:solidFill>
                  <a:schemeClr val="bg1"/>
                </a:solidFill>
                <a:latin typeface="Pretendard Semi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075487" y="5422901"/>
              <a:ext cx="4149725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네트워크 프레임워크 제작 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게임 로직 제작</a:t>
              </a:r>
              <a:endParaRPr lang="en-US" altLang="ko-KR" sz="2500" b="1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지연 보상 </a:t>
              </a:r>
              <a:endParaRPr lang="en-US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5449C20-BA22-DCE1-5ED6-7506024A06CB}"/>
              </a:ext>
            </a:extLst>
          </p:cNvPr>
          <p:cNvGrpSpPr/>
          <p:nvPr/>
        </p:nvGrpSpPr>
        <p:grpSpPr>
          <a:xfrm>
            <a:off x="11900694" y="3422650"/>
            <a:ext cx="4483100" cy="4483100"/>
            <a:chOff x="10668000" y="3467100"/>
            <a:chExt cx="4483100" cy="44831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>
              <a:alphaModFix amt="96000"/>
            </a:blip>
            <a:stretch>
              <a:fillRect/>
            </a:stretch>
          </p:blipFill>
          <p:spPr>
            <a:xfrm>
              <a:off x="10668000" y="3467100"/>
              <a:ext cx="4483100" cy="44831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11664950" y="4273550"/>
              <a:ext cx="2501900" cy="520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i="0" u="none" strike="noStrike" spc="-100" dirty="0">
                  <a:solidFill>
                    <a:srgbClr val="FFFFFF"/>
                  </a:solidFill>
                  <a:latin typeface="Pretendard SemiBold"/>
                </a:rPr>
                <a:t>정영기</a:t>
              </a:r>
              <a:endParaRPr lang="en-US" sz="2900" b="1" i="0" u="none" strike="noStrike" spc="-100" dirty="0">
                <a:solidFill>
                  <a:srgbClr val="FFFFFF"/>
                </a:solidFill>
                <a:latin typeface="Pretendard Semi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334750" y="5461000"/>
              <a:ext cx="31496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SSAO </a:t>
              </a: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 err="1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블룸</a:t>
              </a: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 효과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모션 </a:t>
              </a:r>
              <a:r>
                <a:rPr lang="ko-KR" altLang="en-US" sz="2500" b="1" i="0" u="none" strike="noStrike" spc="-100" dirty="0" err="1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블러</a:t>
              </a:r>
              <a:endParaRPr lang="en-US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1ECD4F9-31DF-8F0A-0E0C-2484C4E3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900F9B9A-BB31-809D-5A5E-6AD9B41B9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218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21"/>
    </mc:Choice>
    <mc:Fallback>
      <p:transition spd="slow" advTm="28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7.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개인별 </a:t>
            </a:r>
            <a:r>
              <a:rPr lang="ko-KR" altLang="en-US" sz="6000" spc="-200" dirty="0">
                <a:solidFill>
                  <a:srgbClr val="6B6862"/>
                </a:solidFill>
                <a:latin typeface="Pretendard SemiBold"/>
                <a:ea typeface="맑은 고딕" panose="020B0503020000020004" pitchFamily="50" charset="-127"/>
              </a:rPr>
              <a:t>일정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02575" y="4229100"/>
            <a:ext cx="24892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김성준</a:t>
            </a:r>
            <a:endParaRPr kumimoji="0" lang="en-US" sz="2600" b="0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96188" y="5041900"/>
            <a:ext cx="3149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74902"/>
                  </a:srgbClr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네트워크 프레임워크 제작 </a:t>
            </a:r>
            <a:endParaRPr kumimoji="0" lang="en-US" altLang="ko-KR" sz="1700" b="0" i="0" u="none" strike="noStrike" kern="1200" cap="none" spc="-100" normalizeH="0" baseline="0" noProof="0" dirty="0">
              <a:ln>
                <a:noFill/>
              </a:ln>
              <a:solidFill>
                <a:srgbClr val="FFFFFF">
                  <a:alpha val="74902"/>
                </a:srgbClr>
              </a:solidFill>
              <a:effectLst/>
              <a:uLnTx/>
              <a:uFillTx/>
              <a:latin typeface="Pretendard Regular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74902"/>
                  </a:srgbClr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게임 로직 제작</a:t>
            </a:r>
            <a:endParaRPr kumimoji="0" lang="en-US" altLang="ko-KR" sz="1700" b="0" i="0" u="none" strike="noStrike" kern="1200" cap="none" spc="-100" normalizeH="0" baseline="0" noProof="0" dirty="0">
              <a:ln>
                <a:noFill/>
              </a:ln>
              <a:solidFill>
                <a:srgbClr val="FFFFFF">
                  <a:alpha val="74902"/>
                </a:srgbClr>
              </a:solidFill>
              <a:effectLst/>
              <a:uLnTx/>
              <a:uFillTx/>
              <a:latin typeface="Pretendard Regular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74902"/>
                  </a:srgbClr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지연 보상 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FFFFFF">
                  <a:alpha val="74902"/>
                </a:srgbClr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671300" y="4216400"/>
            <a:ext cx="25019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정영기</a:t>
            </a:r>
            <a:endParaRPr kumimoji="0" lang="en-US" sz="2900" b="0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79200" y="5213350"/>
            <a:ext cx="3149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74902"/>
                  </a:srgbClr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게임 프레임워크 제작 </a:t>
            </a:r>
            <a:endParaRPr kumimoji="0" lang="en-US" altLang="ko-KR" sz="1700" b="0" i="0" u="none" strike="noStrike" kern="1200" cap="none" spc="-100" normalizeH="0" baseline="0" noProof="0" dirty="0">
              <a:ln>
                <a:noFill/>
              </a:ln>
              <a:solidFill>
                <a:srgbClr val="FFFFFF">
                  <a:alpha val="74902"/>
                </a:srgbClr>
              </a:solidFill>
              <a:effectLst/>
              <a:uLnTx/>
              <a:uFillTx/>
              <a:latin typeface="Pretendard Regular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74902"/>
                  </a:srgbClr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Model Exporter 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74902"/>
                  </a:srgbClr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제작</a:t>
            </a:r>
            <a:endParaRPr kumimoji="0" lang="en-US" altLang="ko-KR" sz="1700" b="0" i="0" u="none" strike="noStrike" kern="1200" cap="none" spc="-100" normalizeH="0" baseline="0" noProof="0" dirty="0">
              <a:ln>
                <a:noFill/>
              </a:ln>
              <a:solidFill>
                <a:srgbClr val="FFFFFF">
                  <a:alpha val="74902"/>
                </a:srgbClr>
              </a:solidFill>
              <a:effectLst/>
              <a:uLnTx/>
              <a:uFillTx/>
              <a:latin typeface="Pretendard Regular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74902"/>
                  </a:srgbClr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Particle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74902"/>
                  </a:srgbClr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700" b="0" i="0" u="none" strike="noStrike" kern="1200" cap="none" spc="-100" normalizeH="0" baseline="0" noProof="0" dirty="0">
              <a:ln>
                <a:noFill/>
              </a:ln>
              <a:solidFill>
                <a:srgbClr val="FFFFFF">
                  <a:alpha val="74902"/>
                </a:srgbClr>
              </a:solidFill>
              <a:effectLst/>
              <a:uLnTx/>
              <a:uFillTx/>
              <a:latin typeface="Pretendard Regular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74902"/>
                  </a:srgbClr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SSAO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C4F6FA4-74B4-D532-3D49-52DF18BD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948071"/>
              </p:ext>
            </p:extLst>
          </p:nvPr>
        </p:nvGraphicFramePr>
        <p:xfrm>
          <a:off x="1257300" y="2585387"/>
          <a:ext cx="15773400" cy="66511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282174102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482588127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748901577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4011581031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3918986713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964028494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302507415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3885289755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59181299"/>
                    </a:ext>
                  </a:extLst>
                </a:gridCol>
              </a:tblGrid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760508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게임 프레임워크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704693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서버 프레임워크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309724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인게임</a:t>
                      </a:r>
                      <a:r>
                        <a:rPr lang="ko-KR" altLang="en-US" sz="2000" b="1" dirty="0"/>
                        <a:t> 컨텐츠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02518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DB</a:t>
                      </a:r>
                      <a:r>
                        <a:rPr lang="ko-KR" altLang="en-US" sz="2000" b="1" dirty="0"/>
                        <a:t>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343523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지연 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91201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애니메이션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44854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애니메이션 </a:t>
                      </a:r>
                      <a:r>
                        <a:rPr lang="ko-KR" altLang="en-US" sz="2000" b="1" dirty="0" err="1"/>
                        <a:t>블렌딩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270738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UI</a:t>
                      </a:r>
                      <a:r>
                        <a:rPr lang="ko-KR" altLang="en-US" sz="2000" b="1" dirty="0"/>
                        <a:t> 및 특수 효과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515529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모션 </a:t>
                      </a:r>
                      <a:r>
                        <a:rPr lang="ko-KR" altLang="en-US" sz="2000" b="1" dirty="0" err="1"/>
                        <a:t>블러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74640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SSAO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45873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블룸</a:t>
                      </a:r>
                      <a:r>
                        <a:rPr lang="ko-KR" altLang="en-US" sz="2000" b="1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02314"/>
                  </a:ext>
                </a:extLst>
              </a:tr>
              <a:tr h="511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테스트 및 버그수정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481003"/>
                  </a:ext>
                </a:extLst>
              </a:tr>
            </a:tbl>
          </a:graphicData>
        </a:graphic>
      </p:graphicFrame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AD2586F-F7C1-03D9-C288-E3DA817E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CCEC127-0B71-0CE3-AABD-5FFF974E3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0659" y="1397741"/>
            <a:ext cx="8681456" cy="493819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6BA80461-BE9B-B9C5-25A4-28B2A51171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884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9"/>
    </mc:Choice>
    <mc:Fallback>
      <p:transition spd="slow" advTm="5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2200" y="3949700"/>
            <a:ext cx="901700" cy="87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57100" y="3810000"/>
            <a:ext cx="1155700" cy="1155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출처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24800" y="5067300"/>
            <a:ext cx="24892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Second Keyword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94600" y="5702300"/>
            <a:ext cx="3149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74902"/>
                  </a:srgbClr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Project Description</a:t>
            </a:r>
          </a:p>
          <a:p>
            <a:pPr marL="0" marR="0" lvl="0" indent="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-100" normalizeH="0" baseline="0" noProof="0">
              <a:ln>
                <a:noFill/>
              </a:ln>
              <a:solidFill>
                <a:srgbClr val="FFFFFF">
                  <a:alpha val="74902"/>
                </a:srgbClr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684000" y="5067300"/>
            <a:ext cx="25019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Third Keyword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53800" y="5702300"/>
            <a:ext cx="3149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74902"/>
                  </a:srgbClr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Project Description</a:t>
            </a:r>
          </a:p>
          <a:p>
            <a:pPr marL="0" marR="0" lvl="0" indent="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FFFFFF">
                  <a:alpha val="74902"/>
                </a:srgbClr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55EF5D-F8D9-E2D3-8D6A-88FF00131B0A}"/>
              </a:ext>
            </a:extLst>
          </p:cNvPr>
          <p:cNvSpPr txBox="1"/>
          <p:nvPr/>
        </p:nvSpPr>
        <p:spPr>
          <a:xfrm>
            <a:off x="1790700" y="4331544"/>
            <a:ext cx="11549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10 ( </a:t>
            </a:r>
            <a:r>
              <a:rPr lang="ko-KR" altLang="en-US" dirty="0"/>
              <a:t>키보드 이미지 </a:t>
            </a:r>
            <a:r>
              <a:rPr lang="en-US" altLang="ko-KR" dirty="0"/>
              <a:t>) </a:t>
            </a:r>
            <a:r>
              <a:rPr lang="en-US" altLang="ko-KR" dirty="0">
                <a:hlinkClick r:id="rId11"/>
              </a:rPr>
              <a:t>- https://www.amazon.in/Zebronics-Km2100-Multimedia-USB-Keyboard/dp/B077T3BG5L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CDA34E-A1C1-DC2C-2780-A1614EAF2CDA}"/>
              </a:ext>
            </a:extLst>
          </p:cNvPr>
          <p:cNvSpPr txBox="1"/>
          <p:nvPr/>
        </p:nvSpPr>
        <p:spPr>
          <a:xfrm>
            <a:off x="1790700" y="4822892"/>
            <a:ext cx="8721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10 ( </a:t>
            </a:r>
            <a:r>
              <a:rPr lang="ko-KR" altLang="en-US" dirty="0"/>
              <a:t>마우스 이미지 </a:t>
            </a:r>
            <a:r>
              <a:rPr lang="en-US" altLang="ko-KR" dirty="0"/>
              <a:t>) - </a:t>
            </a:r>
            <a:r>
              <a:rPr lang="en-US" altLang="ko-KR" dirty="0">
                <a:hlinkClick r:id="rId12"/>
              </a:rPr>
              <a:t>https://www.thevaluestore.in/logitech-m90-wired-mouse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DBB0EA-2991-47C6-34B6-2F29D31EB7E2}"/>
              </a:ext>
            </a:extLst>
          </p:cNvPr>
          <p:cNvSpPr txBox="1"/>
          <p:nvPr/>
        </p:nvSpPr>
        <p:spPr>
          <a:xfrm>
            <a:off x="1790700" y="5314240"/>
            <a:ext cx="1105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11 ( WOW</a:t>
            </a:r>
            <a:r>
              <a:rPr lang="ko-KR" altLang="en-US" dirty="0"/>
              <a:t> </a:t>
            </a:r>
            <a:r>
              <a:rPr lang="en-US" altLang="ko-KR" dirty="0"/>
              <a:t>) - </a:t>
            </a:r>
            <a:r>
              <a:rPr lang="en-US" altLang="ko-KR" dirty="0">
                <a:hlinkClick r:id="rId13"/>
              </a:rPr>
              <a:t>https://mezha.media/en/reviews/world-of-warcraft-the-war-within-now-you-can-play-solo/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394844-2D63-4F2A-7A5B-CAC709AE1FD2}"/>
              </a:ext>
            </a:extLst>
          </p:cNvPr>
          <p:cNvSpPr txBox="1"/>
          <p:nvPr/>
        </p:nvSpPr>
        <p:spPr>
          <a:xfrm>
            <a:off x="1790700" y="5805588"/>
            <a:ext cx="897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12 ( Visual Studio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en-US" altLang="ko-KR" dirty="0">
                <a:hlinkClick r:id="rId14"/>
              </a:rPr>
              <a:t>- https://en.wikipedia.org/wiki/File:Visual_Studio_Icon_2022.svg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C50363-D35C-0E71-9086-3DC639AF9521}"/>
              </a:ext>
            </a:extLst>
          </p:cNvPr>
          <p:cNvSpPr txBox="1"/>
          <p:nvPr/>
        </p:nvSpPr>
        <p:spPr>
          <a:xfrm>
            <a:off x="1790700" y="6296936"/>
            <a:ext cx="596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12 ( </a:t>
            </a:r>
            <a:r>
              <a:rPr lang="en-US" altLang="ko-KR" dirty="0" err="1"/>
              <a:t>Github</a:t>
            </a:r>
            <a:r>
              <a:rPr lang="en-US" altLang="ko-KR" dirty="0"/>
              <a:t> ) - </a:t>
            </a:r>
            <a:r>
              <a:rPr lang="en-US" altLang="ko-KR" dirty="0">
                <a:hlinkClick r:id="rId15"/>
              </a:rPr>
              <a:t>https://logos-world.net/github-logo/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FED20-8693-A6BF-84A7-C0107C31D37D}"/>
              </a:ext>
            </a:extLst>
          </p:cNvPr>
          <p:cNvSpPr txBox="1"/>
          <p:nvPr/>
        </p:nvSpPr>
        <p:spPr>
          <a:xfrm>
            <a:off x="1790700" y="6788284"/>
            <a:ext cx="724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12 ( DirectX12 ) - </a:t>
            </a:r>
            <a:r>
              <a:rPr lang="en-US" altLang="ko-KR" dirty="0">
                <a:hlinkClick r:id="rId16"/>
              </a:rPr>
              <a:t>https://www.3dgep.com/learning-directx-12-1/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9CAB10-0F2A-A2A0-63BD-D1A0782DD106}"/>
              </a:ext>
            </a:extLst>
          </p:cNvPr>
          <p:cNvSpPr txBox="1"/>
          <p:nvPr/>
        </p:nvSpPr>
        <p:spPr>
          <a:xfrm>
            <a:off x="1790700" y="7279632"/>
            <a:ext cx="769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12 ( Blender ) - </a:t>
            </a:r>
            <a:r>
              <a:rPr lang="en-US" altLang="ko-KR" dirty="0">
                <a:hlinkClick r:id="rId17"/>
              </a:rPr>
              <a:t>https://en.m.wikipedia.org/wiki/File:Logo_Blender.svg</a:t>
            </a:r>
            <a:endParaRPr lang="ko-KR" altLang="en-US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0655AF4E-F4BC-75F5-2A4F-8ADD22AB07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6012BA-EBC3-0F10-A505-0B8548485C11}"/>
              </a:ext>
            </a:extLst>
          </p:cNvPr>
          <p:cNvSpPr txBox="1"/>
          <p:nvPr/>
        </p:nvSpPr>
        <p:spPr>
          <a:xfrm>
            <a:off x="1790700" y="2857500"/>
            <a:ext cx="916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8  ( </a:t>
            </a:r>
            <a:r>
              <a:rPr lang="ko-KR" altLang="en-US" dirty="0"/>
              <a:t>체력 물약 이미지 </a:t>
            </a:r>
            <a:r>
              <a:rPr lang="en-US" altLang="ko-KR" dirty="0"/>
              <a:t>) - </a:t>
            </a:r>
            <a:r>
              <a:rPr lang="en-US" altLang="ko-KR" dirty="0">
                <a:hlinkClick r:id="rId19"/>
              </a:rPr>
              <a:t>https://www.stubborntoad.com/shop/p/small-health-potion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F3AC6C-D542-7EC9-C939-ED071FF36D62}"/>
              </a:ext>
            </a:extLst>
          </p:cNvPr>
          <p:cNvSpPr txBox="1"/>
          <p:nvPr/>
        </p:nvSpPr>
        <p:spPr>
          <a:xfrm>
            <a:off x="1790700" y="3348848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8 ( </a:t>
            </a:r>
            <a:r>
              <a:rPr lang="ko-KR" altLang="en-US" dirty="0"/>
              <a:t>성수 이미지 </a:t>
            </a:r>
            <a:r>
              <a:rPr lang="en-US" altLang="ko-KR" dirty="0"/>
              <a:t>) - </a:t>
            </a:r>
            <a:r>
              <a:rPr lang="en-US" altLang="ko-KR" dirty="0">
                <a:hlinkClick r:id="rId20"/>
              </a:rPr>
              <a:t>https://www.pngwing.com/en/free-png-yaakk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27EF1-C137-DB92-2DA4-FD4A435BCC21}"/>
              </a:ext>
            </a:extLst>
          </p:cNvPr>
          <p:cNvSpPr txBox="1"/>
          <p:nvPr/>
        </p:nvSpPr>
        <p:spPr>
          <a:xfrm>
            <a:off x="1790700" y="3840196"/>
            <a:ext cx="1100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8 ( </a:t>
            </a:r>
            <a:r>
              <a:rPr lang="ko-KR" altLang="en-US" dirty="0"/>
              <a:t>십자가 이미지 </a:t>
            </a:r>
            <a:r>
              <a:rPr lang="en-US" altLang="ko-KR" dirty="0"/>
              <a:t>) - </a:t>
            </a:r>
            <a:r>
              <a:rPr lang="en-US" altLang="ko-KR" dirty="0">
                <a:hlinkClick r:id="rId21"/>
              </a:rPr>
              <a:t>https://www.amazon.com/Wooden-Cross-Plain-cross-cross-Olive/dp/B01H2SOOOK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0"/>
    </mc:Choice>
    <mc:Fallback>
      <p:transition spd="slow" advTm="4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01600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35052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9700" y="1803400"/>
            <a:ext cx="7835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8900" b="1" spc="-200" dirty="0">
                <a:solidFill>
                  <a:srgbClr val="6B6862"/>
                </a:solidFill>
                <a:latin typeface="Pretendard SemiBold"/>
              </a:rPr>
              <a:t>Contents</a:t>
            </a:r>
            <a:endParaRPr lang="en-US" sz="8900" b="1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16500" y="4025900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b="0" i="0" u="none" strike="noStrike" spc="-100" dirty="0">
                <a:solidFill>
                  <a:srgbClr val="6B6862"/>
                </a:solidFill>
                <a:latin typeface="Pretendard Regular"/>
              </a:rPr>
              <a:t>연구목적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14800" y="4000500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01.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6D39D0-18D2-F3EE-2F0D-012CDE8E0482}"/>
              </a:ext>
            </a:extLst>
          </p:cNvPr>
          <p:cNvGrpSpPr/>
          <p:nvPr/>
        </p:nvGrpSpPr>
        <p:grpSpPr>
          <a:xfrm>
            <a:off x="9664702" y="4487862"/>
            <a:ext cx="4533900" cy="547688"/>
            <a:chOff x="9626600" y="3998912"/>
            <a:chExt cx="4533900" cy="547688"/>
          </a:xfrm>
        </p:grpSpPr>
        <p:sp>
          <p:nvSpPr>
            <p:cNvPr id="7" name="TextBox 7"/>
            <p:cNvSpPr txBox="1"/>
            <p:nvPr/>
          </p:nvSpPr>
          <p:spPr>
            <a:xfrm>
              <a:off x="10553700" y="3998912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중점 연구 분야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626600" y="400050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05.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16500" y="5052484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spc="-100" dirty="0">
                <a:solidFill>
                  <a:srgbClr val="6B6862"/>
                </a:solidFill>
                <a:latin typeface="Pretendard Regular"/>
              </a:rPr>
              <a:t>게임 소개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14800" y="5035550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02.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6F8682-790F-C3DE-FF96-0138C9E25149}"/>
              </a:ext>
            </a:extLst>
          </p:cNvPr>
          <p:cNvGrpSpPr/>
          <p:nvPr/>
        </p:nvGrpSpPr>
        <p:grpSpPr>
          <a:xfrm>
            <a:off x="9664702" y="5813426"/>
            <a:ext cx="4495798" cy="546100"/>
            <a:chOff x="9664702" y="5518150"/>
            <a:chExt cx="4495798" cy="546100"/>
          </a:xfrm>
        </p:grpSpPr>
        <p:sp>
          <p:nvSpPr>
            <p:cNvPr id="13" name="TextBox 13"/>
            <p:cNvSpPr txBox="1"/>
            <p:nvPr/>
          </p:nvSpPr>
          <p:spPr>
            <a:xfrm>
              <a:off x="10553700" y="5524500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개인별 준비 현황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664702" y="551815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06.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16500" y="6079068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spc="-100" dirty="0">
                <a:solidFill>
                  <a:srgbClr val="6B6862"/>
                </a:solidFill>
                <a:latin typeface="Pretendard Regular"/>
              </a:rPr>
              <a:t>타 게임과의 차별성</a:t>
            </a:r>
            <a:r>
              <a:rPr lang="en-US" altLang="ko-KR" sz="2300" spc="-100" dirty="0">
                <a:solidFill>
                  <a:srgbClr val="6B6862"/>
                </a:solidFill>
                <a:latin typeface="Pretendard Regular"/>
              </a:rPr>
              <a:t>/</a:t>
            </a:r>
            <a:r>
              <a:rPr lang="ko-KR" altLang="en-US" sz="2300" spc="-100" dirty="0">
                <a:solidFill>
                  <a:srgbClr val="6B6862"/>
                </a:solidFill>
                <a:latin typeface="Pretendard Regular"/>
              </a:rPr>
              <a:t>재미요소</a:t>
            </a:r>
            <a:r>
              <a:rPr lang="ko-KR" altLang="en-US" sz="2300" b="0" i="0" u="none" strike="noStrike" spc="-100" dirty="0">
                <a:solidFill>
                  <a:srgbClr val="6B6862"/>
                </a:solidFill>
                <a:latin typeface="Pretendard Regular"/>
              </a:rPr>
              <a:t> 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114800" y="6070600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03.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8DF093-7607-EC8E-1362-482F12E40DB7}"/>
              </a:ext>
            </a:extLst>
          </p:cNvPr>
          <p:cNvGrpSpPr/>
          <p:nvPr/>
        </p:nvGrpSpPr>
        <p:grpSpPr>
          <a:xfrm>
            <a:off x="9658352" y="7137401"/>
            <a:ext cx="4508498" cy="546100"/>
            <a:chOff x="9664702" y="7137401"/>
            <a:chExt cx="4508498" cy="546100"/>
          </a:xfrm>
        </p:grpSpPr>
        <p:sp>
          <p:nvSpPr>
            <p:cNvPr id="19" name="TextBox 19"/>
            <p:cNvSpPr txBox="1"/>
            <p:nvPr/>
          </p:nvSpPr>
          <p:spPr>
            <a:xfrm>
              <a:off x="10566400" y="7137401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역할 분담 및 일정 계획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664702" y="7137401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07.</a:t>
              </a:r>
            </a:p>
          </p:txBody>
        </p:sp>
      </p:grpSp>
      <p:sp>
        <p:nvSpPr>
          <p:cNvPr id="23" name="TextBox 17">
            <a:extLst>
              <a:ext uri="{FF2B5EF4-FFF2-40B4-BE49-F238E27FC236}">
                <a16:creationId xmlns:a16="http://schemas.microsoft.com/office/drawing/2014/main" id="{12F066C3-A67E-0D04-CDC2-7F7A8215FB8C}"/>
              </a:ext>
            </a:extLst>
          </p:cNvPr>
          <p:cNvSpPr txBox="1"/>
          <p:nvPr/>
        </p:nvSpPr>
        <p:spPr>
          <a:xfrm>
            <a:off x="5016500" y="7105651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b="0" i="0" u="none" strike="noStrike" spc="-100" dirty="0">
                <a:solidFill>
                  <a:srgbClr val="6B6862"/>
                </a:solidFill>
                <a:latin typeface="Pretendard Regular"/>
              </a:rPr>
              <a:t>개발 환경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B953835E-A5F6-A397-3736-75AB4A9557D3}"/>
              </a:ext>
            </a:extLst>
          </p:cNvPr>
          <p:cNvSpPr txBox="1"/>
          <p:nvPr/>
        </p:nvSpPr>
        <p:spPr>
          <a:xfrm>
            <a:off x="4114800" y="7105651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04.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B452E99A-056B-3D40-F5E4-13147E3C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5" name="오디오 44">
            <a:hlinkClick r:id="" action="ppaction://media"/>
            <a:extLst>
              <a:ext uri="{FF2B5EF4-FFF2-40B4-BE49-F238E27FC236}">
                <a16:creationId xmlns:a16="http://schemas.microsoft.com/office/drawing/2014/main" id="{E235D428-EB12-9923-C983-BAE20CCE5F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5"/>
    </mc:Choice>
    <mc:Fallback>
      <p:transition spd="slow" advTm="3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5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spc="-200" dirty="0">
                <a:solidFill>
                  <a:srgbClr val="6B6862"/>
                </a:solidFill>
                <a:latin typeface="Pretendard SemiBold"/>
              </a:rPr>
              <a:t>1</a:t>
            </a: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연구 목적 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ADF948-185C-26B8-0CA9-500241A60B81}"/>
              </a:ext>
            </a:extLst>
          </p:cNvPr>
          <p:cNvGrpSpPr/>
          <p:nvPr/>
        </p:nvGrpSpPr>
        <p:grpSpPr>
          <a:xfrm>
            <a:off x="1968500" y="3187700"/>
            <a:ext cx="14693900" cy="1117600"/>
            <a:chOff x="1968500" y="3201955"/>
            <a:chExt cx="14693900" cy="11176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968500" y="3201955"/>
              <a:ext cx="14693900" cy="11176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6654800" y="3558397"/>
              <a:ext cx="4991100" cy="37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DirectX12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를 활용한 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3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인칭 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3D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게임 개발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0BB074-A986-0EB8-143F-F2605DE4194F}"/>
              </a:ext>
            </a:extLst>
          </p:cNvPr>
          <p:cNvGrpSpPr/>
          <p:nvPr/>
        </p:nvGrpSpPr>
        <p:grpSpPr>
          <a:xfrm>
            <a:off x="1968500" y="5289550"/>
            <a:ext cx="14693900" cy="1117600"/>
            <a:chOff x="1968500" y="4495800"/>
            <a:chExt cx="14693900" cy="11176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968500" y="4495800"/>
              <a:ext cx="14693900" cy="11176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6446837" y="4838700"/>
              <a:ext cx="5394326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IOCP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 서버를 활용한 멀티 플레이 게임 개발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FA4E83-15C5-47DC-198B-A85607F81560}"/>
              </a:ext>
            </a:extLst>
          </p:cNvPr>
          <p:cNvGrpSpPr/>
          <p:nvPr/>
        </p:nvGrpSpPr>
        <p:grpSpPr>
          <a:xfrm>
            <a:off x="1990271" y="7391400"/>
            <a:ext cx="14693900" cy="1117600"/>
            <a:chOff x="1968500" y="5778500"/>
            <a:chExt cx="14693900" cy="11176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968500" y="5778500"/>
              <a:ext cx="14693900" cy="11176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4724400" y="6092425"/>
              <a:ext cx="9182100" cy="489749"/>
            </a:xfrm>
            <a:prstGeom prst="rect">
              <a:avLst/>
            </a:prstGeom>
          </p:spPr>
          <p:txBody>
            <a:bodyPr wrap="square" lIns="0" tIns="0" rIns="0" bIns="0" rtlCol="0" anchor="ctr" anchorCtr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5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명이 함께 플레이할 수 있는 협동 액션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RPG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게임 개발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96051358-CF30-C3C8-3812-1656EF1B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1" name="오디오 50">
            <a:hlinkClick r:id="" action="ppaction://media"/>
            <a:extLst>
              <a:ext uri="{FF2B5EF4-FFF2-40B4-BE49-F238E27FC236}">
                <a16:creationId xmlns:a16="http://schemas.microsoft.com/office/drawing/2014/main" id="{BD43F074-C7D5-AA60-F0D0-8E8B49FAC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7312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55"/>
    </mc:Choice>
    <mc:Fallback>
      <p:transition spd="slow" advTm="12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9A3B04-EA82-7BAE-0CB9-6BF15E466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746690-B6E6-28AB-FA16-2920F49A6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8FEFF7F-84E2-D5C6-1BE7-584032DF4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4150479-5900-EDB6-35BB-522B80A77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5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151D44-17E0-986F-9119-23785E3878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42B1C46-24EE-C7BD-4740-9F5769644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191CDAC-4F77-131F-BFD2-1624A6670C22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6000" spc="-200" dirty="0">
                <a:solidFill>
                  <a:srgbClr val="6B6862"/>
                </a:solidFill>
                <a:latin typeface="Pretendard SemiBold"/>
              </a:rPr>
              <a:t>2</a:t>
            </a:r>
            <a:r>
              <a:rPr 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. </a:t>
            </a:r>
            <a:r>
              <a:rPr lang="ko-KR" alt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게임 </a:t>
            </a:r>
            <a:r>
              <a:rPr lang="ko-KR" altLang="en-US" sz="6000" spc="-200" dirty="0">
                <a:solidFill>
                  <a:srgbClr val="6B6862"/>
                </a:solidFill>
                <a:latin typeface="Pretendard SemiBold"/>
              </a:rPr>
              <a:t>소개 </a:t>
            </a:r>
            <a:r>
              <a:rPr lang="en-US" altLang="ko-KR" sz="3600" spc="-200" dirty="0">
                <a:solidFill>
                  <a:srgbClr val="6B6862"/>
                </a:solidFill>
                <a:latin typeface="Pretendard SemiBold"/>
              </a:rPr>
              <a:t>–  </a:t>
            </a:r>
            <a:r>
              <a:rPr lang="ko-KR" altLang="en-US" sz="3600" spc="-200" dirty="0">
                <a:solidFill>
                  <a:srgbClr val="6B6862"/>
                </a:solidFill>
                <a:latin typeface="Pretendard SemiBold"/>
              </a:rPr>
              <a:t>게임 컨셉</a:t>
            </a:r>
            <a:endParaRPr lang="en-US" sz="6000" b="0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BCF1FB1-2461-8A8B-B5C4-60B95948E2CD}"/>
              </a:ext>
            </a:extLst>
          </p:cNvPr>
          <p:cNvSpPr txBox="1"/>
          <p:nvPr/>
        </p:nvSpPr>
        <p:spPr>
          <a:xfrm>
            <a:off x="9448800" y="3856831"/>
            <a:ext cx="7543800" cy="37068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6B6862"/>
                </a:solidFill>
                <a:latin typeface="+mn-ea"/>
              </a:rPr>
              <a:t>게임 주제 </a:t>
            </a:r>
            <a:r>
              <a:rPr lang="en-US" altLang="ko-KR" sz="2800" spc="-100" dirty="0">
                <a:solidFill>
                  <a:srgbClr val="6B6862"/>
                </a:solidFill>
                <a:latin typeface="+mn-ea"/>
              </a:rPr>
              <a:t>: </a:t>
            </a:r>
            <a:r>
              <a:rPr lang="ko-KR" altLang="en-US" sz="2800" spc="-100" dirty="0">
                <a:solidFill>
                  <a:srgbClr val="6B6862"/>
                </a:solidFill>
                <a:latin typeface="+mn-ea"/>
              </a:rPr>
              <a:t>악마 사냥</a:t>
            </a:r>
            <a:endParaRPr lang="en-US" altLang="ko-KR" sz="2800" spc="-100" dirty="0">
              <a:solidFill>
                <a:srgbClr val="6B6862"/>
              </a:solidFill>
              <a:latin typeface="+mn-ea"/>
            </a:endParaRPr>
          </a:p>
          <a:p>
            <a:pPr lvl="0">
              <a:lnSpc>
                <a:spcPct val="107899"/>
              </a:lnSpc>
            </a:pPr>
            <a:endParaRPr lang="en-US" altLang="ko-KR" sz="2800" spc="-100" dirty="0">
              <a:solidFill>
                <a:srgbClr val="6B6862"/>
              </a:solidFill>
              <a:latin typeface="+mn-ea"/>
            </a:endParaRPr>
          </a:p>
          <a:p>
            <a:pPr marL="457200" lvl="0" indent="-4572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6B6862"/>
                </a:solidFill>
                <a:latin typeface="+mn-ea"/>
              </a:rPr>
              <a:t>게임 장르 </a:t>
            </a:r>
            <a:r>
              <a:rPr lang="en-US" altLang="ko-KR" sz="2800" spc="-100" dirty="0">
                <a:solidFill>
                  <a:srgbClr val="6B6862"/>
                </a:solidFill>
                <a:latin typeface="+mn-ea"/>
              </a:rPr>
              <a:t>: 3D </a:t>
            </a:r>
            <a:r>
              <a:rPr lang="ko-KR" altLang="en-US" sz="2800" spc="-100" dirty="0">
                <a:solidFill>
                  <a:srgbClr val="6B6862"/>
                </a:solidFill>
                <a:latin typeface="+mn-ea"/>
              </a:rPr>
              <a:t>협동 액션 </a:t>
            </a:r>
            <a:r>
              <a:rPr lang="en-US" altLang="ko-KR" sz="2800" spc="-100" dirty="0">
                <a:solidFill>
                  <a:srgbClr val="6B6862"/>
                </a:solidFill>
                <a:latin typeface="+mn-ea"/>
              </a:rPr>
              <a:t>RPG</a:t>
            </a:r>
          </a:p>
          <a:p>
            <a:pPr lvl="0">
              <a:lnSpc>
                <a:spcPct val="107899"/>
              </a:lnSpc>
            </a:pPr>
            <a:endParaRPr lang="en-US" altLang="ko-KR" sz="2800" spc="-100" dirty="0">
              <a:solidFill>
                <a:srgbClr val="6B6862"/>
              </a:solidFill>
              <a:latin typeface="+mn-ea"/>
            </a:endParaRPr>
          </a:p>
          <a:p>
            <a:pPr marL="457200" lvl="0" indent="-4572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6B6862"/>
                </a:solidFill>
                <a:latin typeface="+mn-ea"/>
              </a:rPr>
              <a:t>게임 플레이 인원 </a:t>
            </a:r>
            <a:r>
              <a:rPr lang="en-US" altLang="ko-KR" sz="2800" spc="-100" dirty="0">
                <a:solidFill>
                  <a:srgbClr val="6B6862"/>
                </a:solidFill>
                <a:latin typeface="+mn-ea"/>
              </a:rPr>
              <a:t>: 5</a:t>
            </a:r>
            <a:r>
              <a:rPr lang="ko-KR" altLang="en-US" sz="2800" spc="-100" dirty="0">
                <a:solidFill>
                  <a:srgbClr val="6B6862"/>
                </a:solidFill>
                <a:latin typeface="+mn-ea"/>
              </a:rPr>
              <a:t>인</a:t>
            </a:r>
            <a:endParaRPr lang="en-US" altLang="ko-KR" sz="2800" spc="-100" dirty="0">
              <a:solidFill>
                <a:srgbClr val="6B6862"/>
              </a:solidFill>
              <a:latin typeface="+mn-ea"/>
            </a:endParaRPr>
          </a:p>
          <a:p>
            <a:pPr lvl="0">
              <a:lnSpc>
                <a:spcPct val="107899"/>
              </a:lnSpc>
            </a:pPr>
            <a:r>
              <a:rPr lang="ko-KR" altLang="en-US" sz="2800" spc="-100" dirty="0">
                <a:solidFill>
                  <a:srgbClr val="6B6862"/>
                </a:solidFill>
                <a:latin typeface="+mn-ea"/>
              </a:rPr>
              <a:t> </a:t>
            </a:r>
            <a:endParaRPr lang="en-US" altLang="ko-KR" sz="2800" spc="-100" dirty="0">
              <a:solidFill>
                <a:srgbClr val="6B6862"/>
              </a:solidFill>
              <a:latin typeface="+mn-ea"/>
            </a:endParaRPr>
          </a:p>
          <a:p>
            <a:pPr marL="457200" lvl="0" indent="-4572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6B6862"/>
                </a:solidFill>
                <a:latin typeface="+mn-ea"/>
              </a:rPr>
              <a:t>게임 컨셉 </a:t>
            </a:r>
            <a:r>
              <a:rPr lang="en-US" altLang="ko-KR" sz="2800" spc="-100" dirty="0">
                <a:solidFill>
                  <a:srgbClr val="6B6862"/>
                </a:solidFill>
                <a:latin typeface="+mn-ea"/>
              </a:rPr>
              <a:t>: 4</a:t>
            </a:r>
            <a:r>
              <a:rPr lang="ko-KR" altLang="en-US" sz="2800" spc="-100" dirty="0">
                <a:solidFill>
                  <a:srgbClr val="6B6862"/>
                </a:solidFill>
                <a:latin typeface="+mn-ea"/>
              </a:rPr>
              <a:t>인의 플레이어가 협동하여 </a:t>
            </a:r>
            <a:r>
              <a:rPr lang="en-US" altLang="ko-KR" sz="2800" spc="-100" dirty="0">
                <a:solidFill>
                  <a:srgbClr val="6B6862"/>
                </a:solidFill>
                <a:latin typeface="+mn-ea"/>
              </a:rPr>
              <a:t>1</a:t>
            </a:r>
            <a:r>
              <a:rPr lang="ko-KR" altLang="en-US" sz="2800" spc="-100" dirty="0">
                <a:solidFill>
                  <a:srgbClr val="6B6862"/>
                </a:solidFill>
                <a:latin typeface="+mn-ea"/>
              </a:rPr>
              <a:t>인의 최종 악마를 쓰러트리는 게임 </a:t>
            </a:r>
            <a:endParaRPr lang="en-US" altLang="ko-KR" sz="2800" spc="-100" dirty="0">
              <a:solidFill>
                <a:srgbClr val="6B6862"/>
              </a:solidFill>
              <a:latin typeface="+mn-ea"/>
            </a:endParaRPr>
          </a:p>
          <a:p>
            <a:pPr lvl="0" algn="l">
              <a:lnSpc>
                <a:spcPct val="107899"/>
              </a:lnSpc>
            </a:pPr>
            <a:endParaRPr lang="en-US" altLang="ko-KR" sz="2800" spc="-100" dirty="0">
              <a:solidFill>
                <a:srgbClr val="6B6862"/>
              </a:solidFill>
              <a:latin typeface="Pretendard Medium"/>
            </a:endParaRPr>
          </a:p>
          <a:p>
            <a:pPr lvl="0" algn="l">
              <a:lnSpc>
                <a:spcPct val="107899"/>
              </a:lnSpc>
            </a:pPr>
            <a:endParaRPr lang="en-US" altLang="ko-KR" sz="2800" spc="-100" dirty="0">
              <a:solidFill>
                <a:srgbClr val="6B6862"/>
              </a:solidFill>
              <a:latin typeface="Pretendard Medium"/>
            </a:endParaRPr>
          </a:p>
          <a:p>
            <a:pPr lvl="0" algn="l">
              <a:lnSpc>
                <a:spcPct val="107899"/>
              </a:lnSpc>
            </a:pPr>
            <a:endParaRPr lang="en-US" altLang="ko-KR" sz="2800" spc="-100" dirty="0">
              <a:solidFill>
                <a:srgbClr val="6B6862"/>
              </a:solidFill>
              <a:latin typeface="Pretendard Medium"/>
            </a:endParaRPr>
          </a:p>
          <a:p>
            <a:pPr lvl="0" algn="l">
              <a:lnSpc>
                <a:spcPct val="107899"/>
              </a:lnSpc>
            </a:pPr>
            <a:endParaRPr lang="en-US" sz="2800" b="0" i="0" u="none" strike="noStrike" spc="-100" dirty="0">
              <a:solidFill>
                <a:srgbClr val="6B6862"/>
              </a:solidFill>
              <a:latin typeface="Pretendard Medium"/>
            </a:endParaRPr>
          </a:p>
          <a:p>
            <a:pPr lvl="0" algn="l">
              <a:lnSpc>
                <a:spcPct val="107899"/>
              </a:lnSpc>
            </a:pPr>
            <a:endParaRPr lang="en-US" sz="2800" b="0" i="0" u="none" strike="noStrike" spc="-100" dirty="0">
              <a:solidFill>
                <a:srgbClr val="6B6862"/>
              </a:solidFill>
              <a:latin typeface="Pretendard Medium"/>
            </a:endParaRPr>
          </a:p>
          <a:p>
            <a:pPr lvl="0" algn="l">
              <a:lnSpc>
                <a:spcPct val="107899"/>
              </a:lnSpc>
            </a:pPr>
            <a:endParaRPr lang="en-US" sz="2800" b="0" i="0" u="none" strike="noStrike" spc="-100" dirty="0">
              <a:solidFill>
                <a:srgbClr val="6B6862"/>
              </a:solidFill>
              <a:latin typeface="Pretendard Mediu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A66752-E570-52FA-CF7F-A5D81995963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827" t="-62" r="20827" b="-1176"/>
          <a:stretch/>
        </p:blipFill>
        <p:spPr>
          <a:xfrm>
            <a:off x="2057400" y="3178175"/>
            <a:ext cx="6486071" cy="536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5CBCCC-E877-0805-897F-AD63D52377E5}"/>
              </a:ext>
            </a:extLst>
          </p:cNvPr>
          <p:cNvSpPr txBox="1"/>
          <p:nvPr/>
        </p:nvSpPr>
        <p:spPr>
          <a:xfrm>
            <a:off x="3546589" y="858258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B6862"/>
                </a:solidFill>
              </a:rPr>
              <a:t>[ Unity </a:t>
            </a:r>
            <a:r>
              <a:rPr lang="ko-KR" altLang="en-US" dirty="0">
                <a:solidFill>
                  <a:srgbClr val="6B6862"/>
                </a:solidFill>
              </a:rPr>
              <a:t>를 사용한 게임 예상 화면</a:t>
            </a:r>
            <a:r>
              <a:rPr lang="en-US" altLang="ko-KR" dirty="0">
                <a:solidFill>
                  <a:srgbClr val="6B6862"/>
                </a:solidFill>
              </a:rPr>
              <a:t> ]</a:t>
            </a:r>
            <a:endParaRPr lang="ko-KR" altLang="en-US" dirty="0">
              <a:solidFill>
                <a:srgbClr val="6B6862"/>
              </a:solidFill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F56B7D7-8654-E0E9-11CD-66326CA8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8" name="오디오 57">
            <a:hlinkClick r:id="" action="ppaction://media"/>
            <a:extLst>
              <a:ext uri="{FF2B5EF4-FFF2-40B4-BE49-F238E27FC236}">
                <a16:creationId xmlns:a16="http://schemas.microsoft.com/office/drawing/2014/main" id="{29C3AF6A-7DB5-6CCF-3C5B-A4BFFFAE5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133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60"/>
    </mc:Choice>
    <mc:Fallback>
      <p:transition spd="slow" advTm="33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D0E88-1892-DED8-DB2C-1CD1DDAFE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2DB359-209B-CEDE-01B1-1FEC20C53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C5C69B-5DC0-0C22-445E-455AB0E18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A847A6-9EF2-8760-EF26-FA16F8FB6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8442F5E-A853-75CC-FEE4-F90DFE613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14CB927-8837-1421-1974-0453617EC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C7459EA-86BB-F0E9-F5FC-82898EE164A2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2.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게임 소개 </a:t>
            </a:r>
            <a:r>
              <a:rPr kumimoji="0" lang="en-US" altLang="ko-KR" sz="36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-  </a:t>
            </a:r>
            <a:r>
              <a:rPr kumimoji="0" lang="ko-KR" altLang="en-US" sz="36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게임 맵 소개 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241967-DAEA-4D07-6AF7-11A65FB9C482}"/>
              </a:ext>
            </a:extLst>
          </p:cNvPr>
          <p:cNvSpPr txBox="1"/>
          <p:nvPr/>
        </p:nvSpPr>
        <p:spPr>
          <a:xfrm>
            <a:off x="10325100" y="3352800"/>
            <a:ext cx="1485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1.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로비 맵 </a:t>
            </a:r>
            <a:endParaRPr kumimoji="0" lang="en-US" sz="2800" b="0" i="0" u="none" strike="noStrike" kern="1200" cap="none" spc="-1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175D83-0F2B-2024-4992-CB426218A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300" y="3352801"/>
            <a:ext cx="7858760" cy="436365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280C3A-8489-CF11-BC05-214F3020C061}"/>
              </a:ext>
            </a:extLst>
          </p:cNvPr>
          <p:cNvGrpSpPr/>
          <p:nvPr/>
        </p:nvGrpSpPr>
        <p:grpSpPr>
          <a:xfrm>
            <a:off x="10320020" y="4368800"/>
            <a:ext cx="6296660" cy="578169"/>
            <a:chOff x="10363200" y="5340032"/>
            <a:chExt cx="6296660" cy="578169"/>
          </a:xfrm>
        </p:grpSpPr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FC88BCE-0CA5-597F-D610-95789A72A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9000"/>
            </a:blip>
            <a:stretch>
              <a:fillRect/>
            </a:stretch>
          </p:blipFill>
          <p:spPr>
            <a:xfrm>
              <a:off x="10363200" y="5340032"/>
              <a:ext cx="6296660" cy="578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A81BB4-08A5-79ED-E9A0-59974C3FD895}"/>
                </a:ext>
              </a:extLst>
            </p:cNvPr>
            <p:cNvSpPr txBox="1"/>
            <p:nvPr/>
          </p:nvSpPr>
          <p:spPr>
            <a:xfrm>
              <a:off x="10373360" y="5442338"/>
              <a:ext cx="628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6862"/>
                  </a:solidFill>
                </a:rPr>
                <a:t>준비 단계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197B48-EC8F-22DF-6DA6-3476A7F7BA5D}"/>
              </a:ext>
            </a:extLst>
          </p:cNvPr>
          <p:cNvGrpSpPr/>
          <p:nvPr/>
        </p:nvGrpSpPr>
        <p:grpSpPr>
          <a:xfrm>
            <a:off x="10320020" y="5516642"/>
            <a:ext cx="6296660" cy="578169"/>
            <a:chOff x="10363200" y="5340032"/>
            <a:chExt cx="6296660" cy="578169"/>
          </a:xfrm>
        </p:grpSpPr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88CCBE19-9E5D-1262-1D43-E7D98FEF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9000"/>
            </a:blip>
            <a:stretch>
              <a:fillRect/>
            </a:stretch>
          </p:blipFill>
          <p:spPr>
            <a:xfrm>
              <a:off x="10363200" y="5340032"/>
              <a:ext cx="6296660" cy="57816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5F7A8C-317B-E233-C78E-993BA094DAE8}"/>
                </a:ext>
              </a:extLst>
            </p:cNvPr>
            <p:cNvSpPr txBox="1"/>
            <p:nvPr/>
          </p:nvSpPr>
          <p:spPr>
            <a:xfrm>
              <a:off x="10373360" y="5442338"/>
              <a:ext cx="628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6B6862"/>
                  </a:solidFill>
                </a:rPr>
                <a:t>20M</a:t>
              </a:r>
              <a:r>
                <a:rPr lang="ko-KR" altLang="en-US" dirty="0">
                  <a:solidFill>
                    <a:srgbClr val="6B6862"/>
                  </a:solidFill>
                </a:rPr>
                <a:t> </a:t>
              </a:r>
              <a:r>
                <a:rPr lang="en-US" altLang="ko-KR" dirty="0">
                  <a:solidFill>
                    <a:srgbClr val="6B6862"/>
                  </a:solidFill>
                </a:rPr>
                <a:t>X</a:t>
              </a:r>
              <a:r>
                <a:rPr lang="ko-KR" altLang="en-US" dirty="0">
                  <a:solidFill>
                    <a:srgbClr val="6B6862"/>
                  </a:solidFill>
                </a:rPr>
                <a:t> </a:t>
              </a:r>
              <a:r>
                <a:rPr lang="en-US" altLang="ko-KR" dirty="0">
                  <a:solidFill>
                    <a:srgbClr val="6B6862"/>
                  </a:solidFill>
                </a:rPr>
                <a:t>10M</a:t>
              </a:r>
              <a:endParaRPr lang="ko-KR" altLang="en-US" dirty="0">
                <a:solidFill>
                  <a:srgbClr val="6B6862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F9161D-7002-98A1-C5F7-8727577E2F11}"/>
              </a:ext>
            </a:extLst>
          </p:cNvPr>
          <p:cNvGrpSpPr/>
          <p:nvPr/>
        </p:nvGrpSpPr>
        <p:grpSpPr>
          <a:xfrm>
            <a:off x="10365740" y="6664484"/>
            <a:ext cx="6296660" cy="578169"/>
            <a:chOff x="10363200" y="5340032"/>
            <a:chExt cx="6296660" cy="578169"/>
          </a:xfrm>
        </p:grpSpPr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CA6AA10A-3AAC-656B-249D-E7FBEAC61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9000"/>
            </a:blip>
            <a:stretch>
              <a:fillRect/>
            </a:stretch>
          </p:blipFill>
          <p:spPr>
            <a:xfrm>
              <a:off x="10363200" y="5340032"/>
              <a:ext cx="6296660" cy="5781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5C0FC8-30D9-1178-8E65-240429E9112A}"/>
                </a:ext>
              </a:extLst>
            </p:cNvPr>
            <p:cNvSpPr txBox="1"/>
            <p:nvPr/>
          </p:nvSpPr>
          <p:spPr>
            <a:xfrm>
              <a:off x="10373360" y="5442338"/>
              <a:ext cx="628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B6862"/>
                  </a:solidFill>
                </a:rPr>
                <a:t>무기 선택</a:t>
              </a:r>
              <a:r>
                <a:rPr lang="en-US" altLang="ko-KR" dirty="0">
                  <a:solidFill>
                    <a:srgbClr val="6B6862"/>
                  </a:solidFill>
                </a:rPr>
                <a:t>, </a:t>
              </a:r>
              <a:r>
                <a:rPr lang="ko-KR" altLang="en-US" dirty="0">
                  <a:solidFill>
                    <a:srgbClr val="6B6862"/>
                  </a:solidFill>
                </a:rPr>
                <a:t>게임 준비</a:t>
              </a:r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84227BF-0212-92DD-A909-833593697655}"/>
              </a:ext>
            </a:extLst>
          </p:cNvPr>
          <p:cNvSpPr/>
          <p:nvPr/>
        </p:nvSpPr>
        <p:spPr>
          <a:xfrm>
            <a:off x="1638300" y="8401054"/>
            <a:ext cx="2160000" cy="612000"/>
          </a:xfrm>
          <a:prstGeom prst="roundRect">
            <a:avLst/>
          </a:prstGeom>
          <a:solidFill>
            <a:srgbClr val="F4F3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6B6862"/>
                </a:solidFill>
              </a:rPr>
              <a:t>로비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D46B506-406A-42EF-D934-8E5FECDC96C6}"/>
              </a:ext>
            </a:extLst>
          </p:cNvPr>
          <p:cNvSpPr/>
          <p:nvPr/>
        </p:nvSpPr>
        <p:spPr>
          <a:xfrm>
            <a:off x="5911093" y="8402254"/>
            <a:ext cx="2160000" cy="612000"/>
          </a:xfrm>
          <a:prstGeom prst="roundRect">
            <a:avLst/>
          </a:prstGeom>
          <a:solidFill>
            <a:srgbClr val="F4F3F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6B6862">
                    <a:alpha val="40000"/>
                  </a:srgbClr>
                </a:solidFill>
              </a:rPr>
              <a:t>역병 스테이지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ACD5263-B33D-D07B-3DEA-1C9006CE5EE0}"/>
              </a:ext>
            </a:extLst>
          </p:cNvPr>
          <p:cNvSpPr/>
          <p:nvPr/>
        </p:nvSpPr>
        <p:spPr>
          <a:xfrm>
            <a:off x="14456680" y="8369622"/>
            <a:ext cx="2160000" cy="612000"/>
          </a:xfrm>
          <a:prstGeom prst="roundRect">
            <a:avLst/>
          </a:prstGeom>
          <a:solidFill>
            <a:srgbClr val="F4F3F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B6862">
                    <a:alpha val="40000"/>
                  </a:srgbClr>
                </a:solidFill>
              </a:rPr>
              <a:t>2</a:t>
            </a:r>
            <a:r>
              <a:rPr lang="ko-KR" altLang="en-US" dirty="0">
                <a:solidFill>
                  <a:srgbClr val="6B6862">
                    <a:alpha val="40000"/>
                  </a:srgbClr>
                </a:solidFill>
              </a:rPr>
              <a:t>차 전투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488AE54-2528-95D9-EC19-CE9C5A1B1AE6}"/>
              </a:ext>
            </a:extLst>
          </p:cNvPr>
          <p:cNvSpPr/>
          <p:nvPr/>
        </p:nvSpPr>
        <p:spPr>
          <a:xfrm>
            <a:off x="10183886" y="8402254"/>
            <a:ext cx="2160000" cy="612000"/>
          </a:xfrm>
          <a:prstGeom prst="roundRect">
            <a:avLst/>
          </a:prstGeom>
          <a:solidFill>
            <a:srgbClr val="F4F3F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B6862">
                    <a:alpha val="40000"/>
                  </a:srgbClr>
                </a:solidFill>
              </a:rPr>
              <a:t>1</a:t>
            </a:r>
            <a:r>
              <a:rPr lang="ko-KR" altLang="en-US" dirty="0">
                <a:solidFill>
                  <a:srgbClr val="6B6862">
                    <a:alpha val="40000"/>
                  </a:srgbClr>
                </a:solidFill>
              </a:rPr>
              <a:t>차 전투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AB6E39B-6F40-2054-DBD4-4143319AA1C7}"/>
              </a:ext>
            </a:extLst>
          </p:cNvPr>
          <p:cNvCxnSpPr>
            <a:stCxn id="29" idx="3"/>
            <a:endCxn id="33" idx="1"/>
          </p:cNvCxnSpPr>
          <p:nvPr/>
        </p:nvCxnSpPr>
        <p:spPr>
          <a:xfrm>
            <a:off x="3798300" y="8707054"/>
            <a:ext cx="2112793" cy="1200"/>
          </a:xfrm>
          <a:prstGeom prst="straightConnector1">
            <a:avLst/>
          </a:prstGeom>
          <a:ln w="38100">
            <a:solidFill>
              <a:srgbClr val="6B68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EAB52AD-4004-B738-E84E-8481FD32F4F1}"/>
              </a:ext>
            </a:extLst>
          </p:cNvPr>
          <p:cNvCxnSpPr/>
          <p:nvPr/>
        </p:nvCxnSpPr>
        <p:spPr>
          <a:xfrm>
            <a:off x="8068555" y="8696331"/>
            <a:ext cx="2112793" cy="1200"/>
          </a:xfrm>
          <a:prstGeom prst="straightConnector1">
            <a:avLst/>
          </a:prstGeom>
          <a:ln w="38100">
            <a:solidFill>
              <a:srgbClr val="6B68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FEE5EBB-E22F-6026-A5B5-E8517CE57B9E}"/>
              </a:ext>
            </a:extLst>
          </p:cNvPr>
          <p:cNvCxnSpPr/>
          <p:nvPr/>
        </p:nvCxnSpPr>
        <p:spPr>
          <a:xfrm>
            <a:off x="12343886" y="8707054"/>
            <a:ext cx="2112793" cy="1200"/>
          </a:xfrm>
          <a:prstGeom prst="straightConnector1">
            <a:avLst/>
          </a:prstGeom>
          <a:ln w="38100">
            <a:solidFill>
              <a:srgbClr val="6B68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10">
            <a:extLst>
              <a:ext uri="{FF2B5EF4-FFF2-40B4-BE49-F238E27FC236}">
                <a16:creationId xmlns:a16="http://schemas.microsoft.com/office/drawing/2014/main" id="{3EF264C0-F273-1C7B-5EC5-D04D5467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7" name="오디오 46">
            <a:hlinkClick r:id="" action="ppaction://media"/>
            <a:extLst>
              <a:ext uri="{FF2B5EF4-FFF2-40B4-BE49-F238E27FC236}">
                <a16:creationId xmlns:a16="http://schemas.microsoft.com/office/drawing/2014/main" id="{9ECCAEE4-AEB2-81CF-714A-399DC5D98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9739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48"/>
    </mc:Choice>
    <mc:Fallback>
      <p:transition spd="slow" advTm="33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D3B51A-70F4-4E0B-BC76-11F09649F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6908E6-1F8E-FE74-D25D-0C5D3E165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55451F9-ED8A-9A80-CB0C-2F022317E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D6FAFC7-73F3-AAE5-88EC-62316372C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57DE5DF-D87F-6BB7-4D9D-5C5DC6A3F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01C61AB-3FAD-CA3C-BC83-A23A229DEF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540911F-679D-66A8-473E-B4AFD422F8E8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2.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게임 소개 </a:t>
            </a:r>
            <a:r>
              <a:rPr kumimoji="0" lang="en-US" altLang="ko-KR" sz="36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게임 맵 소개 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62B561-33F4-0E4E-104D-DD320CAEF71B}"/>
              </a:ext>
            </a:extLst>
          </p:cNvPr>
          <p:cNvSpPr txBox="1"/>
          <p:nvPr/>
        </p:nvSpPr>
        <p:spPr>
          <a:xfrm>
            <a:off x="10325100" y="3352800"/>
            <a:ext cx="2247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-100" dirty="0">
                <a:solidFill>
                  <a:srgbClr val="6B6862"/>
                </a:solidFill>
                <a:latin typeface="Pretendard Medium"/>
              </a:rPr>
              <a:t>2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 </a:t>
            </a:r>
            <a:r>
              <a:rPr lang="ko-KR" altLang="en-US" sz="2800" spc="-100" dirty="0">
                <a:solidFill>
                  <a:srgbClr val="6B6862"/>
                </a:solidFill>
                <a:latin typeface="Pretendard Medium"/>
                <a:ea typeface="맑은 고딕" panose="020B0503020000020004" pitchFamily="50" charset="-127"/>
              </a:rPr>
              <a:t>실외 지형 맵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 </a:t>
            </a:r>
            <a:endParaRPr kumimoji="0" lang="en-US" sz="2800" b="0" i="0" u="none" strike="noStrike" kern="1200" cap="none" spc="-1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0DCB69-49A4-D5DF-9852-EC09C13C8983}"/>
              </a:ext>
            </a:extLst>
          </p:cNvPr>
          <p:cNvGrpSpPr/>
          <p:nvPr/>
        </p:nvGrpSpPr>
        <p:grpSpPr>
          <a:xfrm>
            <a:off x="10320020" y="4368800"/>
            <a:ext cx="6296660" cy="578169"/>
            <a:chOff x="10363200" y="5340032"/>
            <a:chExt cx="6296660" cy="578169"/>
          </a:xfrm>
        </p:grpSpPr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D975B9F1-43BD-9014-CECF-6CF64ACE4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0363200" y="5340032"/>
              <a:ext cx="6296660" cy="578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C56FB9-365A-20B5-DCA8-8A2C2E7903F8}"/>
                </a:ext>
              </a:extLst>
            </p:cNvPr>
            <p:cNvSpPr txBox="1"/>
            <p:nvPr/>
          </p:nvSpPr>
          <p:spPr>
            <a:xfrm>
              <a:off x="10373360" y="5442338"/>
              <a:ext cx="628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역병 스테이지</a:t>
              </a:r>
              <a:r>
                <a:rPr lang="en-US" altLang="ko-KR" dirty="0">
                  <a:solidFill>
                    <a:srgbClr val="6B6862"/>
                  </a:solidFill>
                  <a:latin typeface="Calibri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solidFill>
                    <a:srgbClr val="6B6862"/>
                  </a:solidFill>
                  <a:latin typeface="Calibri"/>
                  <a:ea typeface="맑은 고딕" panose="020B0503020000020004" pitchFamily="50" charset="-127"/>
                </a:rPr>
                <a:t>첫 번째 전투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B36DC5-61B1-0A4D-5C8F-062E7845132E}"/>
              </a:ext>
            </a:extLst>
          </p:cNvPr>
          <p:cNvGrpSpPr/>
          <p:nvPr/>
        </p:nvGrpSpPr>
        <p:grpSpPr>
          <a:xfrm>
            <a:off x="10320020" y="5516642"/>
            <a:ext cx="6296660" cy="578169"/>
            <a:chOff x="10363200" y="5340032"/>
            <a:chExt cx="6296660" cy="578169"/>
          </a:xfrm>
        </p:grpSpPr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118370FB-2719-B44D-805F-707438B3B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0363200" y="5340032"/>
              <a:ext cx="6296660" cy="57816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1DAFAD-7359-59BC-A308-8D831F08C2CF}"/>
                </a:ext>
              </a:extLst>
            </p:cNvPr>
            <p:cNvSpPr txBox="1"/>
            <p:nvPr/>
          </p:nvSpPr>
          <p:spPr>
            <a:xfrm>
              <a:off x="10373360" y="5442338"/>
              <a:ext cx="628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6B6862"/>
                  </a:solidFill>
                  <a:latin typeface="Calibri"/>
                  <a:ea typeface="맑은 고딕" panose="020B0503020000020004" pitchFamily="50" charset="-127"/>
                </a:rPr>
                <a:t>500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M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en-US" altLang="ko-KR" dirty="0">
                  <a:solidFill>
                    <a:srgbClr val="6B6862"/>
                  </a:solidFill>
                  <a:latin typeface="Calibri"/>
                  <a:ea typeface="맑은 고딕" panose="020B0503020000020004" pitchFamily="50" charset="-127"/>
                </a:rPr>
                <a:t>500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M -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정사각형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5634AC-5A0B-0CA0-629F-0977F7019621}"/>
              </a:ext>
            </a:extLst>
          </p:cNvPr>
          <p:cNvGrpSpPr/>
          <p:nvPr/>
        </p:nvGrpSpPr>
        <p:grpSpPr>
          <a:xfrm>
            <a:off x="10365740" y="6664484"/>
            <a:ext cx="6296660" cy="578169"/>
            <a:chOff x="10363200" y="5340032"/>
            <a:chExt cx="6296660" cy="578169"/>
          </a:xfrm>
        </p:grpSpPr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C9752F78-5FC0-27F1-6E09-8F451E0A9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0363200" y="5340032"/>
              <a:ext cx="6296660" cy="5781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CD0636-7C55-4E52-1A36-7A50B4BDC039}"/>
                </a:ext>
              </a:extLst>
            </p:cNvPr>
            <p:cNvSpPr txBox="1"/>
            <p:nvPr/>
          </p:nvSpPr>
          <p:spPr>
            <a:xfrm>
              <a:off x="10373360" y="5442338"/>
              <a:ext cx="628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역병 보석 파괴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lang="ko-KR" altLang="en-US" dirty="0">
                  <a:solidFill>
                    <a:srgbClr val="6B6862"/>
                  </a:solidFill>
                  <a:latin typeface="Calibri"/>
                  <a:ea typeface="맑은 고딕" panose="020B0503020000020004" pitchFamily="50" charset="-127"/>
                </a:rPr>
                <a:t>아이템을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활용한 전투</a:t>
              </a:r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A902972-FF37-0ADF-59EC-7ADD0D6855C7}"/>
              </a:ext>
            </a:extLst>
          </p:cNvPr>
          <p:cNvSpPr/>
          <p:nvPr/>
        </p:nvSpPr>
        <p:spPr>
          <a:xfrm>
            <a:off x="1638300" y="8401054"/>
            <a:ext cx="2160000" cy="612000"/>
          </a:xfrm>
          <a:prstGeom prst="roundRect">
            <a:avLst/>
          </a:prstGeom>
          <a:solidFill>
            <a:srgbClr val="F4F3F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>
                    <a:alpha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로비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19881CA-82B1-2352-B5B0-A8DB8F42A83E}"/>
              </a:ext>
            </a:extLst>
          </p:cNvPr>
          <p:cNvSpPr/>
          <p:nvPr/>
        </p:nvSpPr>
        <p:spPr>
          <a:xfrm>
            <a:off x="5911093" y="8402254"/>
            <a:ext cx="2160000" cy="612000"/>
          </a:xfrm>
          <a:prstGeom prst="roundRect">
            <a:avLst/>
          </a:prstGeom>
          <a:solidFill>
            <a:srgbClr val="F4F3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>
                    <a:alpha val="91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역병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스테이지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F7A730-EE00-F5E4-9495-B427B94B6685}"/>
              </a:ext>
            </a:extLst>
          </p:cNvPr>
          <p:cNvSpPr/>
          <p:nvPr/>
        </p:nvSpPr>
        <p:spPr>
          <a:xfrm>
            <a:off x="14456680" y="8369622"/>
            <a:ext cx="2160000" cy="612000"/>
          </a:xfrm>
          <a:prstGeom prst="roundRect">
            <a:avLst/>
          </a:prstGeom>
          <a:solidFill>
            <a:srgbClr val="F4F3F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>
                    <a:alpha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>
                    <a:alpha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차 전투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C0234DE-90E7-CE77-2300-B39A679088BA}"/>
              </a:ext>
            </a:extLst>
          </p:cNvPr>
          <p:cNvSpPr/>
          <p:nvPr/>
        </p:nvSpPr>
        <p:spPr>
          <a:xfrm>
            <a:off x="10183886" y="8402254"/>
            <a:ext cx="2160000" cy="612000"/>
          </a:xfrm>
          <a:prstGeom prst="roundRect">
            <a:avLst/>
          </a:prstGeom>
          <a:solidFill>
            <a:srgbClr val="F4F3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차 전투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404A9A4-BDDD-8A45-B359-AAEB2F9B3119}"/>
              </a:ext>
            </a:extLst>
          </p:cNvPr>
          <p:cNvCxnSpPr>
            <a:stCxn id="29" idx="3"/>
            <a:endCxn id="33" idx="1"/>
          </p:cNvCxnSpPr>
          <p:nvPr/>
        </p:nvCxnSpPr>
        <p:spPr>
          <a:xfrm>
            <a:off x="3798300" y="8707054"/>
            <a:ext cx="2112793" cy="1200"/>
          </a:xfrm>
          <a:prstGeom prst="straightConnector1">
            <a:avLst/>
          </a:prstGeom>
          <a:ln w="38100">
            <a:solidFill>
              <a:srgbClr val="6B68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00A7F0B-D1F5-C8EC-3EDD-F280C476EA55}"/>
              </a:ext>
            </a:extLst>
          </p:cNvPr>
          <p:cNvCxnSpPr/>
          <p:nvPr/>
        </p:nvCxnSpPr>
        <p:spPr>
          <a:xfrm>
            <a:off x="8068555" y="8696331"/>
            <a:ext cx="2112793" cy="1200"/>
          </a:xfrm>
          <a:prstGeom prst="straightConnector1">
            <a:avLst/>
          </a:prstGeom>
          <a:ln w="38100">
            <a:solidFill>
              <a:srgbClr val="6B68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D711B57-0108-921C-80DB-03F64DAC22EC}"/>
              </a:ext>
            </a:extLst>
          </p:cNvPr>
          <p:cNvCxnSpPr/>
          <p:nvPr/>
        </p:nvCxnSpPr>
        <p:spPr>
          <a:xfrm>
            <a:off x="12343886" y="8707054"/>
            <a:ext cx="2112793" cy="1200"/>
          </a:xfrm>
          <a:prstGeom prst="straightConnector1">
            <a:avLst/>
          </a:prstGeom>
          <a:ln w="38100">
            <a:solidFill>
              <a:srgbClr val="6B68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0D03A23-134D-79B1-7179-A79953717D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600" y="3313451"/>
            <a:ext cx="7858800" cy="4395689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999C4CF-A103-E59B-2885-96E1FB40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F048B2FD-D6E7-8407-427A-54F359733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85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67"/>
    </mc:Choice>
    <mc:Fallback>
      <p:transition spd="slow" advTm="82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E3F801-7477-E728-B523-DFC5B872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21A168-6EA1-DFB8-1648-AE2568A35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57B6A44-D679-53A7-E396-B3C0F81C9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9E830F3-5EB3-7ECD-3D12-E968A5698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CBA2D76-588D-75C3-8894-C3151914E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68A2A7-8958-827E-DEEB-E3F9FC24E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7A3515D-EAEF-5D62-6053-9FBA9149510D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2.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게임 소개 </a:t>
            </a:r>
            <a:r>
              <a:rPr lang="en-US" altLang="ko-KR" sz="3600" spc="-200" dirty="0">
                <a:solidFill>
                  <a:srgbClr val="6B6862"/>
                </a:solidFill>
                <a:latin typeface="Pretendard SemiBold"/>
                <a:ea typeface="맑은 고딕" panose="020B0503020000020004" pitchFamily="50" charset="-127"/>
              </a:rPr>
              <a:t>-  </a:t>
            </a:r>
            <a:r>
              <a:rPr lang="ko-KR" altLang="en-US" sz="3600" spc="-200" dirty="0">
                <a:solidFill>
                  <a:srgbClr val="6B6862"/>
                </a:solidFill>
                <a:latin typeface="Pretendard SemiBold"/>
                <a:ea typeface="맑은 고딕" panose="020B0503020000020004" pitchFamily="50" charset="-127"/>
              </a:rPr>
              <a:t>게임 맵 소개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D2324A5-6111-4914-5FE1-87AB4A2B8E23}"/>
              </a:ext>
            </a:extLst>
          </p:cNvPr>
          <p:cNvSpPr txBox="1"/>
          <p:nvPr/>
        </p:nvSpPr>
        <p:spPr>
          <a:xfrm>
            <a:off x="10325100" y="3352800"/>
            <a:ext cx="2247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-100" dirty="0">
                <a:solidFill>
                  <a:srgbClr val="6B6862"/>
                </a:solidFill>
                <a:latin typeface="Pretendard Medium"/>
              </a:rPr>
              <a:t>3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결투장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 맵 </a:t>
            </a:r>
            <a:endParaRPr kumimoji="0" lang="en-US" sz="2800" b="0" i="0" u="none" strike="noStrike" kern="1200" cap="none" spc="-1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8781D8-68C3-01FA-46E5-19F7B6F6B6AB}"/>
              </a:ext>
            </a:extLst>
          </p:cNvPr>
          <p:cNvGrpSpPr/>
          <p:nvPr/>
        </p:nvGrpSpPr>
        <p:grpSpPr>
          <a:xfrm>
            <a:off x="10292318" y="4437949"/>
            <a:ext cx="6306820" cy="2197455"/>
            <a:chOff x="10320020" y="4846320"/>
            <a:chExt cx="6306820" cy="219745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FDF9E6B-B25A-BC78-A3F8-CB13174FF3CF}"/>
                </a:ext>
              </a:extLst>
            </p:cNvPr>
            <p:cNvGrpSpPr/>
            <p:nvPr/>
          </p:nvGrpSpPr>
          <p:grpSpPr>
            <a:xfrm>
              <a:off x="10320020" y="4846320"/>
              <a:ext cx="6296660" cy="578169"/>
              <a:chOff x="10363200" y="5340032"/>
              <a:chExt cx="6296660" cy="578169"/>
            </a:xfrm>
          </p:grpSpPr>
          <p:pic>
            <p:nvPicPr>
              <p:cNvPr id="15" name="Picture 13">
                <a:extLst>
                  <a:ext uri="{FF2B5EF4-FFF2-40B4-BE49-F238E27FC236}">
                    <a16:creationId xmlns:a16="http://schemas.microsoft.com/office/drawing/2014/main" id="{E2ACFB27-1D50-0D4D-6530-9B78B5D47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9000"/>
              </a:blip>
              <a:stretch>
                <a:fillRect/>
              </a:stretch>
            </p:blipFill>
            <p:spPr>
              <a:xfrm>
                <a:off x="10363200" y="5340032"/>
                <a:ext cx="6296660" cy="57816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9A33A9-8ED9-B8A7-68A4-EFE02B1360D8}"/>
                  </a:ext>
                </a:extLst>
              </p:cNvPr>
              <p:cNvSpPr txBox="1"/>
              <p:nvPr/>
            </p:nvSpPr>
            <p:spPr>
              <a:xfrm>
                <a:off x="10373360" y="5442338"/>
                <a:ext cx="6286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B6862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마지막 전투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A1B8CD-129C-1C59-DE9B-E62110F6C7F4}"/>
                </a:ext>
              </a:extLst>
            </p:cNvPr>
            <p:cNvGrpSpPr/>
            <p:nvPr/>
          </p:nvGrpSpPr>
          <p:grpSpPr>
            <a:xfrm>
              <a:off x="10330180" y="6465606"/>
              <a:ext cx="6296660" cy="578169"/>
              <a:chOff x="10363200" y="5340032"/>
              <a:chExt cx="6296660" cy="578169"/>
            </a:xfrm>
          </p:grpSpPr>
          <p:pic>
            <p:nvPicPr>
              <p:cNvPr id="18" name="Picture 13">
                <a:extLst>
                  <a:ext uri="{FF2B5EF4-FFF2-40B4-BE49-F238E27FC236}">
                    <a16:creationId xmlns:a16="http://schemas.microsoft.com/office/drawing/2014/main" id="{D07F10DC-6A98-056A-0C0A-209E0F314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9000"/>
              </a:blip>
              <a:stretch>
                <a:fillRect/>
              </a:stretch>
            </p:blipFill>
            <p:spPr>
              <a:xfrm>
                <a:off x="10363200" y="5340032"/>
                <a:ext cx="6296660" cy="578169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944160-5010-65D2-4D96-942C882A55CF}"/>
                  </a:ext>
                </a:extLst>
              </p:cNvPr>
              <p:cNvSpPr txBox="1"/>
              <p:nvPr/>
            </p:nvSpPr>
            <p:spPr>
              <a:xfrm>
                <a:off x="10373360" y="5442338"/>
                <a:ext cx="6286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>
                    <a:solidFill>
                      <a:srgbClr val="6B6862"/>
                    </a:solidFill>
                    <a:latin typeface="Calibri"/>
                    <a:ea typeface="맑은 고딕" panose="020B0503020000020004" pitchFamily="50" charset="-127"/>
                  </a:rPr>
                  <a:t>100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B6862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M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B6862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B6862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X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B6862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lang="en-US" altLang="ko-KR" dirty="0">
                    <a:solidFill>
                      <a:srgbClr val="6B6862"/>
                    </a:solidFill>
                    <a:latin typeface="Calibri"/>
                    <a:ea typeface="맑은 고딕" panose="020B0503020000020004" pitchFamily="50" charset="-127"/>
                  </a:rPr>
                  <a:t>100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B6862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M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15D9EA4-AC16-D8B1-4D75-3AEEDD11A764}"/>
              </a:ext>
            </a:extLst>
          </p:cNvPr>
          <p:cNvSpPr/>
          <p:nvPr/>
        </p:nvSpPr>
        <p:spPr>
          <a:xfrm>
            <a:off x="1638300" y="8401054"/>
            <a:ext cx="2160000" cy="612000"/>
          </a:xfrm>
          <a:prstGeom prst="roundRect">
            <a:avLst/>
          </a:prstGeom>
          <a:solidFill>
            <a:srgbClr val="F4F3F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>
                    <a:alpha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로비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C45D665-455C-22B0-FCD5-A2BC7B864262}"/>
              </a:ext>
            </a:extLst>
          </p:cNvPr>
          <p:cNvSpPr/>
          <p:nvPr/>
        </p:nvSpPr>
        <p:spPr>
          <a:xfrm>
            <a:off x="5911093" y="8402254"/>
            <a:ext cx="2160000" cy="612000"/>
          </a:xfrm>
          <a:prstGeom prst="roundRect">
            <a:avLst/>
          </a:prstGeom>
          <a:solidFill>
            <a:srgbClr val="F4F3F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>
                    <a:alpha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역병 스테이지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8E98362-C0FD-C930-8BBF-F95E32BC878E}"/>
              </a:ext>
            </a:extLst>
          </p:cNvPr>
          <p:cNvSpPr/>
          <p:nvPr/>
        </p:nvSpPr>
        <p:spPr>
          <a:xfrm>
            <a:off x="14456680" y="8369622"/>
            <a:ext cx="2160000" cy="612000"/>
          </a:xfrm>
          <a:prstGeom prst="roundRect">
            <a:avLst/>
          </a:prstGeom>
          <a:solidFill>
            <a:srgbClr val="F4F3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차 전투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9FF85FA-6BE4-BE18-9A3B-9A2C9EAF0E78}"/>
              </a:ext>
            </a:extLst>
          </p:cNvPr>
          <p:cNvSpPr/>
          <p:nvPr/>
        </p:nvSpPr>
        <p:spPr>
          <a:xfrm>
            <a:off x="10183886" y="8402254"/>
            <a:ext cx="2160000" cy="612000"/>
          </a:xfrm>
          <a:prstGeom prst="roundRect">
            <a:avLst/>
          </a:prstGeom>
          <a:solidFill>
            <a:srgbClr val="F4F3F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>
                    <a:alpha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B6862">
                    <a:alpha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차 전투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B9B545-ADA6-C41F-C0D7-59F5F5F5BFC8}"/>
              </a:ext>
            </a:extLst>
          </p:cNvPr>
          <p:cNvCxnSpPr>
            <a:stCxn id="29" idx="3"/>
            <a:endCxn id="33" idx="1"/>
          </p:cNvCxnSpPr>
          <p:nvPr/>
        </p:nvCxnSpPr>
        <p:spPr>
          <a:xfrm>
            <a:off x="3798300" y="8707054"/>
            <a:ext cx="2112793" cy="1200"/>
          </a:xfrm>
          <a:prstGeom prst="straightConnector1">
            <a:avLst/>
          </a:prstGeom>
          <a:ln w="38100">
            <a:solidFill>
              <a:srgbClr val="6B68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22A750A-3216-C0C9-13B9-5779B489441E}"/>
              </a:ext>
            </a:extLst>
          </p:cNvPr>
          <p:cNvCxnSpPr/>
          <p:nvPr/>
        </p:nvCxnSpPr>
        <p:spPr>
          <a:xfrm>
            <a:off x="8068555" y="8696331"/>
            <a:ext cx="2112793" cy="1200"/>
          </a:xfrm>
          <a:prstGeom prst="straightConnector1">
            <a:avLst/>
          </a:prstGeom>
          <a:ln w="38100">
            <a:solidFill>
              <a:srgbClr val="6B68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3DA5583-4552-DAFC-0937-A95760C874E2}"/>
              </a:ext>
            </a:extLst>
          </p:cNvPr>
          <p:cNvCxnSpPr/>
          <p:nvPr/>
        </p:nvCxnSpPr>
        <p:spPr>
          <a:xfrm>
            <a:off x="12343886" y="8707054"/>
            <a:ext cx="2112793" cy="1200"/>
          </a:xfrm>
          <a:prstGeom prst="straightConnector1">
            <a:avLst/>
          </a:prstGeom>
          <a:ln w="38100">
            <a:solidFill>
              <a:srgbClr val="6B68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5C2367D-5D79-4823-2C24-99AC5703CC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6290" y="3388169"/>
            <a:ext cx="7825686" cy="4351571"/>
          </a:xfrm>
          <a:prstGeom prst="rect">
            <a:avLst/>
          </a:prstGeom>
        </p:spPr>
      </p:pic>
      <p:sp>
        <p:nvSpPr>
          <p:cNvPr id="7" name="슬라이드 번호 개체 틀 10">
            <a:extLst>
              <a:ext uri="{FF2B5EF4-FFF2-40B4-BE49-F238E27FC236}">
                <a16:creationId xmlns:a16="http://schemas.microsoft.com/office/drawing/2014/main" id="{FA22B8AB-B66C-3EB6-415E-E135362A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3107D44B-5604-1FFE-F217-1F7C7357E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253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35"/>
    </mc:Choice>
    <mc:Fallback>
      <p:transition spd="slow" advTm="76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B330B-6C2D-F5FD-94B9-D83F8A756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4E4504-087F-34B4-1035-B464DCD2B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E0393A-2ABD-6A92-E135-B4573E638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B05302E-7558-9025-DFB8-D2E4C7E64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C7CFE87-C2A8-7A44-5A60-071AEB5E18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5A503D9-C9D9-B0FE-1C28-4E089EF96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CC65322-DE3F-1A58-8E35-A6D96B4DCCCC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spc="-200" dirty="0">
                <a:solidFill>
                  <a:srgbClr val="6B6862"/>
                </a:solidFill>
                <a:latin typeface="Pretendard SemiBold"/>
              </a:rPr>
              <a:t>2</a:t>
            </a: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. </a:t>
            </a:r>
            <a:r>
              <a:rPr lang="ko-KR" altLang="en-US" sz="6000" spc="-200" dirty="0">
                <a:solidFill>
                  <a:srgbClr val="6B6862"/>
                </a:solidFill>
                <a:latin typeface="Pretendard SemiBold"/>
                <a:ea typeface="맑은 고딕" panose="020B0503020000020004" pitchFamily="50" charset="-127"/>
              </a:rPr>
              <a:t>게임 소개 </a:t>
            </a:r>
            <a:r>
              <a:rPr lang="en-US" altLang="ko-KR" sz="3600" spc="-200" dirty="0">
                <a:solidFill>
                  <a:srgbClr val="6B6862"/>
                </a:solidFill>
                <a:latin typeface="Pretendard SemiBold"/>
                <a:ea typeface="맑은 고딕" panose="020B0503020000020004" pitchFamily="50" charset="-127"/>
              </a:rPr>
              <a:t>–  </a:t>
            </a:r>
            <a:r>
              <a:rPr lang="ko-KR" altLang="en-US" sz="3600" spc="-200" dirty="0">
                <a:solidFill>
                  <a:srgbClr val="6B6862"/>
                </a:solidFill>
                <a:latin typeface="Pretendard SemiBold"/>
                <a:ea typeface="맑은 고딕" panose="020B0503020000020004" pitchFamily="50" charset="-127"/>
              </a:rPr>
              <a:t>아이템 소개</a:t>
            </a:r>
            <a:r>
              <a:rPr lang="ko-KR" altLang="en-US" sz="6000" spc="-200" dirty="0">
                <a:solidFill>
                  <a:srgbClr val="6B6862"/>
                </a:solidFill>
                <a:latin typeface="Pretendard SemiBold"/>
                <a:ea typeface="맑은 고딕" panose="020B0503020000020004" pitchFamily="50" charset="-127"/>
              </a:rPr>
              <a:t>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3E9B62B-D111-14EC-7C48-6A881D3ECE3E}"/>
              </a:ext>
            </a:extLst>
          </p:cNvPr>
          <p:cNvSpPr txBox="1"/>
          <p:nvPr/>
        </p:nvSpPr>
        <p:spPr>
          <a:xfrm>
            <a:off x="699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86E22AE-FDB8-B848-9799-457F01A1A53F}"/>
              </a:ext>
            </a:extLst>
          </p:cNvPr>
          <p:cNvSpPr txBox="1"/>
          <p:nvPr/>
        </p:nvSpPr>
        <p:spPr>
          <a:xfrm>
            <a:off x="1080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03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6348C4A-BB50-2734-5BAF-93278B54400A}"/>
              </a:ext>
            </a:extLst>
          </p:cNvPr>
          <p:cNvSpPr txBox="1"/>
          <p:nvPr/>
        </p:nvSpPr>
        <p:spPr>
          <a:xfrm>
            <a:off x="1461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04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7F90BE-03C1-0D2B-AB4F-57897336AE03}"/>
              </a:ext>
            </a:extLst>
          </p:cNvPr>
          <p:cNvSpPr/>
          <p:nvPr/>
        </p:nvSpPr>
        <p:spPr>
          <a:xfrm>
            <a:off x="1631950" y="2565400"/>
            <a:ext cx="3613150" cy="29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E0D9BA-248B-6521-FE89-657C27321547}"/>
              </a:ext>
            </a:extLst>
          </p:cNvPr>
          <p:cNvSpPr/>
          <p:nvPr/>
        </p:nvSpPr>
        <p:spPr>
          <a:xfrm>
            <a:off x="5445579" y="2578100"/>
            <a:ext cx="3624942" cy="29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A288B2-79B7-888E-C582-61517A230691}"/>
              </a:ext>
            </a:extLst>
          </p:cNvPr>
          <p:cNvSpPr/>
          <p:nvPr/>
        </p:nvSpPr>
        <p:spPr>
          <a:xfrm>
            <a:off x="9242879" y="2603500"/>
            <a:ext cx="3624942" cy="29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CBBF939-F54C-2B5F-43E7-2021FBD8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0C023235-AFE7-34E6-8562-15E602168CC2}"/>
              </a:ext>
            </a:extLst>
          </p:cNvPr>
          <p:cNvGrpSpPr/>
          <p:nvPr/>
        </p:nvGrpSpPr>
        <p:grpSpPr>
          <a:xfrm>
            <a:off x="1968500" y="5279198"/>
            <a:ext cx="3581400" cy="3690620"/>
            <a:chOff x="4909309" y="5689600"/>
            <a:chExt cx="3581400" cy="369062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DC5C024B-093F-1C35-D913-9FCF2F697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6052" y="5689600"/>
              <a:ext cx="647700" cy="1270000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4F9AC0A6-5A66-CD9F-A3E7-0A014F684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17000"/>
            </a:blip>
            <a:stretch>
              <a:fillRect/>
            </a:stretch>
          </p:blipFill>
          <p:spPr>
            <a:xfrm>
              <a:off x="4909309" y="6065520"/>
              <a:ext cx="3581400" cy="33147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390D0F6-49BB-8EB3-ACE6-1CE91B313DD8}"/>
                </a:ext>
              </a:extLst>
            </p:cNvPr>
            <p:cNvSpPr txBox="1"/>
            <p:nvPr/>
          </p:nvSpPr>
          <p:spPr>
            <a:xfrm>
              <a:off x="6506971" y="6344920"/>
              <a:ext cx="482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2C255E5-6BE9-E7DF-13D1-3248C7922D77}"/>
                </a:ext>
              </a:extLst>
            </p:cNvPr>
            <p:cNvSpPr txBox="1"/>
            <p:nvPr/>
          </p:nvSpPr>
          <p:spPr>
            <a:xfrm>
              <a:off x="5537180" y="7614285"/>
              <a:ext cx="2502553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SemiBold"/>
                </a:rPr>
                <a:t>체력 물약</a:t>
              </a:r>
              <a:endParaRPr lang="en-US" altLang="ko-KR" sz="2300" spc="-100" dirty="0">
                <a:solidFill>
                  <a:srgbClr val="6B6862"/>
                </a:solidFill>
                <a:latin typeface="Pretendard SemiBold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(</a:t>
              </a:r>
              <a:r>
                <a:rPr kumimoji="0" lang="ko-KR" alt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 </a:t>
              </a:r>
              <a:r>
                <a:rPr lang="en-US" altLang="ko-KR" sz="2300" spc="-100" dirty="0">
                  <a:solidFill>
                    <a:srgbClr val="6B6862"/>
                  </a:solidFill>
                  <a:latin typeface="Pretendard SemiBold"/>
                </a:rPr>
                <a:t>HP 50 </a:t>
              </a:r>
              <a:r>
                <a:rPr lang="ko-KR" altLang="en-US" sz="2300" spc="-100" dirty="0">
                  <a:solidFill>
                    <a:srgbClr val="6B6862"/>
                  </a:solidFill>
                  <a:latin typeface="Pretendard SemiBold"/>
                </a:rPr>
                <a:t>회복</a:t>
              </a:r>
              <a:r>
                <a:rPr kumimoji="0" lang="ko-KR" alt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 </a:t>
              </a:r>
              <a:r>
                <a:rPr kumimoji="0" lang="en-US" altLang="ko-KR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) </a:t>
              </a:r>
              <a:endParaRPr kumimoji="0" 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7C14E2-1C17-7BB7-43FC-D46B11E8FBF9}"/>
              </a:ext>
            </a:extLst>
          </p:cNvPr>
          <p:cNvSpPr/>
          <p:nvPr/>
        </p:nvSpPr>
        <p:spPr>
          <a:xfrm>
            <a:off x="2025652" y="2737293"/>
            <a:ext cx="3643992" cy="292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 descr="정물 사진, 병, 향수이(가) 표시된 사진">
            <a:extLst>
              <a:ext uri="{FF2B5EF4-FFF2-40B4-BE49-F238E27FC236}">
                <a16:creationId xmlns:a16="http://schemas.microsoft.com/office/drawing/2014/main" id="{E63AFDD7-F9D3-68B0-3B64-1B2F4464F95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06" y="2413499"/>
            <a:ext cx="3591162" cy="3773114"/>
          </a:xfrm>
          <a:prstGeom prst="rect">
            <a:avLst/>
          </a:prstGeom>
        </p:spPr>
      </p:pic>
      <p:pic>
        <p:nvPicPr>
          <p:cNvPr id="1034" name="Picture 9">
            <a:extLst>
              <a:ext uri="{FF2B5EF4-FFF2-40B4-BE49-F238E27FC236}">
                <a16:creationId xmlns:a16="http://schemas.microsoft.com/office/drawing/2014/main" id="{DF25D9FE-CE89-D7CB-5747-BF1BFAA631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6145" y="5273801"/>
            <a:ext cx="647700" cy="1270000"/>
          </a:xfrm>
          <a:prstGeom prst="rect">
            <a:avLst/>
          </a:prstGeom>
        </p:spPr>
      </p:pic>
      <p:pic>
        <p:nvPicPr>
          <p:cNvPr id="1037" name="Picture 7">
            <a:extLst>
              <a:ext uri="{FF2B5EF4-FFF2-40B4-BE49-F238E27FC236}">
                <a16:creationId xmlns:a16="http://schemas.microsoft.com/office/drawing/2014/main" id="{C7A2BFE4-4354-EEFC-81B2-0835989EB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7000"/>
          </a:blip>
          <a:stretch>
            <a:fillRect/>
          </a:stretch>
        </p:blipFill>
        <p:spPr>
          <a:xfrm>
            <a:off x="7269295" y="5656580"/>
            <a:ext cx="3581400" cy="3314700"/>
          </a:xfrm>
          <a:prstGeom prst="rect">
            <a:avLst/>
          </a:prstGeom>
        </p:spPr>
      </p:pic>
      <p:sp>
        <p:nvSpPr>
          <p:cNvPr id="1035" name="TextBox 11">
            <a:extLst>
              <a:ext uri="{FF2B5EF4-FFF2-40B4-BE49-F238E27FC236}">
                <a16:creationId xmlns:a16="http://schemas.microsoft.com/office/drawing/2014/main" id="{DF02D655-D3AC-1363-784A-2EB751279913}"/>
              </a:ext>
            </a:extLst>
          </p:cNvPr>
          <p:cNvSpPr txBox="1"/>
          <p:nvPr/>
        </p:nvSpPr>
        <p:spPr>
          <a:xfrm>
            <a:off x="8817064" y="5929121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02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CB606AD7-525C-8995-378D-4EC5EF5937D8}"/>
              </a:ext>
            </a:extLst>
          </p:cNvPr>
          <p:cNvSpPr/>
          <p:nvPr/>
        </p:nvSpPr>
        <p:spPr>
          <a:xfrm>
            <a:off x="7276554" y="2731896"/>
            <a:ext cx="3643992" cy="292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 descr="병, 정물 사진, 향수이(가) 표시된 사진&#10;&#10;자동 생성된 설명">
            <a:extLst>
              <a:ext uri="{FF2B5EF4-FFF2-40B4-BE49-F238E27FC236}">
                <a16:creationId xmlns:a16="http://schemas.microsoft.com/office/drawing/2014/main" id="{A47A6A2C-A613-C402-146E-1B8E587E82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30" y="2718086"/>
            <a:ext cx="2624137" cy="2624137"/>
          </a:xfrm>
          <a:prstGeom prst="rect">
            <a:avLst/>
          </a:prstGeom>
        </p:spPr>
      </p:pic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C093D933-4C13-C918-974C-816422919EF3}"/>
              </a:ext>
            </a:extLst>
          </p:cNvPr>
          <p:cNvGrpSpPr/>
          <p:nvPr/>
        </p:nvGrpSpPr>
        <p:grpSpPr>
          <a:xfrm>
            <a:off x="12527456" y="2813493"/>
            <a:ext cx="3643992" cy="6214237"/>
            <a:chOff x="4966461" y="3147695"/>
            <a:chExt cx="3643992" cy="6214237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A6D90571-C452-90A1-68F0-80E9E50FBA05}"/>
                </a:ext>
              </a:extLst>
            </p:cNvPr>
            <p:cNvGrpSpPr/>
            <p:nvPr/>
          </p:nvGrpSpPr>
          <p:grpSpPr>
            <a:xfrm>
              <a:off x="5007468" y="5689600"/>
              <a:ext cx="3581400" cy="3672332"/>
              <a:chOff x="5007468" y="5689600"/>
              <a:chExt cx="3581400" cy="3672332"/>
            </a:xfrm>
          </p:grpSpPr>
          <p:pic>
            <p:nvPicPr>
              <p:cNvPr id="1041" name="Picture 9">
                <a:extLst>
                  <a:ext uri="{FF2B5EF4-FFF2-40B4-BE49-F238E27FC236}">
                    <a16:creationId xmlns:a16="http://schemas.microsoft.com/office/drawing/2014/main" id="{E2C930DB-02B8-A2FC-9824-31EEEB209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26052" y="5689600"/>
                <a:ext cx="647700" cy="1270000"/>
              </a:xfrm>
              <a:prstGeom prst="rect">
                <a:avLst/>
              </a:prstGeom>
            </p:spPr>
          </p:pic>
          <p:pic>
            <p:nvPicPr>
              <p:cNvPr id="1044" name="Picture 7">
                <a:extLst>
                  <a:ext uri="{FF2B5EF4-FFF2-40B4-BE49-F238E27FC236}">
                    <a16:creationId xmlns:a16="http://schemas.microsoft.com/office/drawing/2014/main" id="{5541905F-B353-3AF7-31BC-01B543051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17000"/>
              </a:blip>
              <a:stretch>
                <a:fillRect/>
              </a:stretch>
            </p:blipFill>
            <p:spPr>
              <a:xfrm>
                <a:off x="5007468" y="6047232"/>
                <a:ext cx="3581400" cy="3314700"/>
              </a:xfrm>
              <a:prstGeom prst="rect">
                <a:avLst/>
              </a:prstGeom>
            </p:spPr>
          </p:pic>
          <p:sp>
            <p:nvSpPr>
              <p:cNvPr id="1042" name="TextBox 11">
                <a:extLst>
                  <a:ext uri="{FF2B5EF4-FFF2-40B4-BE49-F238E27FC236}">
                    <a16:creationId xmlns:a16="http://schemas.microsoft.com/office/drawing/2014/main" id="{180D2B01-FBA1-0D0F-15AF-A40CDC86EE4B}"/>
                  </a:ext>
                </a:extLst>
              </p:cNvPr>
              <p:cNvSpPr txBox="1"/>
              <p:nvPr/>
            </p:nvSpPr>
            <p:spPr>
              <a:xfrm>
                <a:off x="6506971" y="6344920"/>
                <a:ext cx="4826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4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1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SemiBold"/>
                    <a:ea typeface="+mn-ea"/>
                    <a:cs typeface="+mn-cs"/>
                  </a:rPr>
                  <a:t>03</a:t>
                </a:r>
              </a:p>
            </p:txBody>
          </p:sp>
          <p:sp>
            <p:nvSpPr>
              <p:cNvPr id="1043" name="TextBox 13">
                <a:extLst>
                  <a:ext uri="{FF2B5EF4-FFF2-40B4-BE49-F238E27FC236}">
                    <a16:creationId xmlns:a16="http://schemas.microsoft.com/office/drawing/2014/main" id="{B203C2C0-A273-A675-E579-DAFF29833F79}"/>
                  </a:ext>
                </a:extLst>
              </p:cNvPr>
              <p:cNvSpPr txBox="1"/>
              <p:nvPr/>
            </p:nvSpPr>
            <p:spPr>
              <a:xfrm>
                <a:off x="5498626" y="7646670"/>
                <a:ext cx="2502553" cy="406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84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300" spc="-100" dirty="0">
                    <a:solidFill>
                      <a:srgbClr val="6B6862"/>
                    </a:solidFill>
                    <a:latin typeface="Pretendard SemiBold"/>
                  </a:rPr>
                  <a:t>십자가</a:t>
                </a:r>
                <a:endParaRPr lang="en-US" altLang="ko-KR" sz="2300" spc="-100" dirty="0">
                  <a:solidFill>
                    <a:srgbClr val="6B6862"/>
                  </a:solidFill>
                  <a:latin typeface="Pretendard SemiBold"/>
                </a:endParaRPr>
              </a:p>
            </p:txBody>
          </p:sp>
        </p:grpSp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FD599EE0-C1A6-63BA-15DC-189D7DAD23F0}"/>
                </a:ext>
              </a:extLst>
            </p:cNvPr>
            <p:cNvSpPr/>
            <p:nvPr/>
          </p:nvSpPr>
          <p:spPr>
            <a:xfrm>
              <a:off x="4966461" y="3147695"/>
              <a:ext cx="3643992" cy="292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4" name="그림 23" descr="상징, 목재이(가) 표시된 사진&#10;&#10;자동 생성된 설명">
            <a:extLst>
              <a:ext uri="{FF2B5EF4-FFF2-40B4-BE49-F238E27FC236}">
                <a16:creationId xmlns:a16="http://schemas.microsoft.com/office/drawing/2014/main" id="{D27AD4D9-8BB9-00E8-4305-0576AA855EB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940" b="94425" l="6383" r="96712">
                        <a14:foregroundMark x1="42166" y1="11263" x2="58414" y2="10125"/>
                        <a14:foregroundMark x1="41779" y1="7053" x2="55706" y2="7395"/>
                        <a14:foregroundMark x1="6576" y1="28328" x2="7157" y2="35609"/>
                        <a14:foregroundMark x1="90522" y1="30148" x2="90522" y2="35950"/>
                        <a14:foregroundMark x1="96132" y1="29693" x2="96712" y2="36746"/>
                        <a14:foregroundMark x1="41779" y1="89875" x2="54159" y2="86803"/>
                        <a14:foregroundMark x1="41973" y1="93402" x2="53772" y2="94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98" y="2912110"/>
            <a:ext cx="1590642" cy="2704400"/>
          </a:xfrm>
          <a:prstGeom prst="rect">
            <a:avLst/>
          </a:prstGeom>
        </p:spPr>
      </p:pic>
      <p:sp>
        <p:nvSpPr>
          <p:cNvPr id="1036" name="TextBox 13">
            <a:extLst>
              <a:ext uri="{FF2B5EF4-FFF2-40B4-BE49-F238E27FC236}">
                <a16:creationId xmlns:a16="http://schemas.microsoft.com/office/drawing/2014/main" id="{5990D367-8F1A-CCFD-EF2E-73FB05FE914E}"/>
              </a:ext>
            </a:extLst>
          </p:cNvPr>
          <p:cNvSpPr txBox="1"/>
          <p:nvPr/>
        </p:nvSpPr>
        <p:spPr>
          <a:xfrm>
            <a:off x="7808719" y="7230871"/>
            <a:ext cx="2502553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성수</a:t>
            </a:r>
            <a:endParaRPr kumimoji="0" lang="en-US" altLang="ko-KR" sz="2300" b="0" i="0" u="none" strike="noStrike" kern="1200" cap="none" spc="-1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D4DA7BA5-A593-5564-2DD6-6372B6C8A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549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03"/>
    </mc:Choice>
    <mc:Fallback>
      <p:transition spd="slow" advTm="56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50578-9CB6-26C4-2C38-0FACB154F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7FCD90-DFCC-3366-B7A2-00C6103B6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107570-D225-88CC-715D-84B26BE7A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BF63296-7D0B-B2A8-CB80-AD70D51AD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E17A558-3E93-A541-EAE5-96AA1D3D0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2AE242-FA49-DA36-4FE2-F48741DFA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79A1C14-CECF-709A-993F-9CD2B3C1A623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spc="-200" dirty="0">
                <a:solidFill>
                  <a:srgbClr val="6B6862"/>
                </a:solidFill>
                <a:latin typeface="Pretendard SemiBold"/>
              </a:rPr>
              <a:t>2</a:t>
            </a: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게임 소개 </a:t>
            </a:r>
            <a:r>
              <a:rPr kumimoji="0" lang="en-US" altLang="ko-KR" sz="36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-  </a:t>
            </a:r>
            <a:r>
              <a:rPr kumimoji="0" lang="ko-KR" altLang="en-US" sz="36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게임</a:t>
            </a:r>
            <a:r>
              <a:rPr lang="en-US" altLang="ko-KR" sz="3600" spc="-200" dirty="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altLang="en-US" sz="3600" spc="-200" dirty="0">
                <a:solidFill>
                  <a:srgbClr val="6B6862"/>
                </a:solidFill>
                <a:latin typeface="Pretendard SemiBold"/>
              </a:rPr>
              <a:t>캐릭터 소개 </a:t>
            </a:r>
            <a:r>
              <a:rPr lang="en-US" altLang="ko-KR" sz="3600" spc="-200" dirty="0">
                <a:solidFill>
                  <a:srgbClr val="6B6862"/>
                </a:solidFill>
                <a:latin typeface="Pretendard SemiBold"/>
              </a:rPr>
              <a:t>( </a:t>
            </a:r>
            <a:r>
              <a:rPr lang="ko-KR" altLang="en-US" sz="3600" spc="-200" dirty="0">
                <a:solidFill>
                  <a:srgbClr val="6B6862"/>
                </a:solidFill>
                <a:latin typeface="Pretendard SemiBold"/>
              </a:rPr>
              <a:t>인간 </a:t>
            </a:r>
            <a:r>
              <a:rPr lang="en-US" altLang="ko-KR" sz="3600" spc="-200" dirty="0">
                <a:solidFill>
                  <a:srgbClr val="6B6862"/>
                </a:solidFill>
                <a:latin typeface="Pretendard SemiBold"/>
              </a:rPr>
              <a:t>) </a:t>
            </a:r>
            <a:endParaRPr kumimoji="0" lang="en-US" sz="60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2507E7-36A6-2722-2C0E-C5922BCE3465}"/>
              </a:ext>
            </a:extLst>
          </p:cNvPr>
          <p:cNvGrpSpPr/>
          <p:nvPr/>
        </p:nvGrpSpPr>
        <p:grpSpPr>
          <a:xfrm>
            <a:off x="6844690" y="3225800"/>
            <a:ext cx="9817710" cy="1117600"/>
            <a:chOff x="1638300" y="3225800"/>
            <a:chExt cx="15024100" cy="1117600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D4B35C2B-CCA9-3DF7-9CAE-01166A20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7EEC1FA6-4B27-8836-3716-A6BD390D7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B7D3001B-1FD3-69F5-45F7-CB4448A9BA49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500" b="0" i="0" u="none" strike="noStrike" spc="-100" dirty="0">
                  <a:solidFill>
                    <a:srgbClr val="FFFFFF"/>
                  </a:solidFill>
                  <a:latin typeface="Pretendard Medium"/>
                </a:rPr>
                <a:t>인원</a:t>
              </a:r>
              <a:endParaRPr lang="en-US" sz="2500" b="0" i="0" u="none" strike="noStrike" spc="-100" dirty="0">
                <a:solidFill>
                  <a:srgbClr val="FFFFFF"/>
                </a:solidFill>
                <a:latin typeface="Pretendard Medium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33B9876C-0B53-4AF3-DDE6-B7FE92EE5C49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3590"/>
                </a:lnSpc>
              </a:pPr>
              <a:r>
                <a:rPr 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4</a:t>
              </a: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인</a:t>
              </a:r>
              <a:endParaRPr lang="en-US" sz="2500" b="0" i="0" u="none" strike="noStrike" spc="-200" dirty="0">
                <a:solidFill>
                  <a:srgbClr val="6B6862"/>
                </a:solidFill>
                <a:latin typeface="Pretendard Regular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842575-1954-31EA-77B0-7CC79B415424}"/>
              </a:ext>
            </a:extLst>
          </p:cNvPr>
          <p:cNvGrpSpPr/>
          <p:nvPr/>
        </p:nvGrpSpPr>
        <p:grpSpPr>
          <a:xfrm>
            <a:off x="6844690" y="4597400"/>
            <a:ext cx="9817710" cy="1117600"/>
            <a:chOff x="1638300" y="3225800"/>
            <a:chExt cx="15024100" cy="1117600"/>
          </a:xfrm>
        </p:grpSpPr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34ABC89F-3A90-478C-AAC1-8787D62CC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118B61E5-EE6E-8D4F-00A9-209449612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5E84B398-9EA2-935D-9D41-68E27E3358B5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500" b="0" i="0" u="none" strike="noStrike" spc="-100" dirty="0">
                  <a:solidFill>
                    <a:srgbClr val="FFFFFF"/>
                  </a:solidFill>
                  <a:latin typeface="Pretendard Medium"/>
                </a:rPr>
                <a:t>목적</a:t>
              </a:r>
              <a:endParaRPr lang="en-US" sz="2500" b="0" i="0" u="none" strike="noStrike" spc="-100" dirty="0">
                <a:solidFill>
                  <a:srgbClr val="FFFFFF"/>
                </a:solidFill>
                <a:latin typeface="Pretendard Medium"/>
              </a:endParaRPr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582805FB-F956-D7B6-33D0-275027781FFB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3590"/>
                </a:lnSpc>
              </a:pP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악마에 의해 역병으로 지배된 지역 해방</a:t>
              </a:r>
              <a:endParaRPr lang="en-US" sz="2500" b="0" i="0" u="none" strike="noStrike" spc="-200" dirty="0">
                <a:solidFill>
                  <a:srgbClr val="6B6862"/>
                </a:solidFill>
                <a:latin typeface="Pretendard Regular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955A00-BA49-A4A0-A7D0-44807ACD4196}"/>
              </a:ext>
            </a:extLst>
          </p:cNvPr>
          <p:cNvGrpSpPr/>
          <p:nvPr/>
        </p:nvGrpSpPr>
        <p:grpSpPr>
          <a:xfrm>
            <a:off x="6844690" y="7327900"/>
            <a:ext cx="9817710" cy="1117600"/>
            <a:chOff x="1638300" y="3225800"/>
            <a:chExt cx="15024100" cy="1117600"/>
          </a:xfrm>
        </p:grpSpPr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3DC13D85-21E7-0D6A-78E3-2C2B725CB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8" name="Picture 9">
              <a:extLst>
                <a:ext uri="{FF2B5EF4-FFF2-40B4-BE49-F238E27FC236}">
                  <a16:creationId xmlns:a16="http://schemas.microsoft.com/office/drawing/2014/main" id="{8B405E81-683D-0727-4521-0BAE85731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D5D2651F-3E68-AED8-DBE0-586A43F33284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500" b="0" i="0" u="none" strike="noStrike" spc="-100" dirty="0">
                  <a:solidFill>
                    <a:srgbClr val="FFFFFF"/>
                  </a:solidFill>
                  <a:latin typeface="Pretendard Medium"/>
                </a:rPr>
                <a:t>무장</a:t>
              </a:r>
              <a:endParaRPr lang="en-US" sz="2500" b="0" i="0" u="none" strike="noStrike" spc="-100" dirty="0">
                <a:solidFill>
                  <a:srgbClr val="FFFFFF"/>
                </a:solidFill>
                <a:latin typeface="Pretendard Medium"/>
              </a:endParaRPr>
            </a:p>
          </p:txBody>
        </p:sp>
        <p:sp>
          <p:nvSpPr>
            <p:cNvPr id="30" name="TextBox 11">
              <a:extLst>
                <a:ext uri="{FF2B5EF4-FFF2-40B4-BE49-F238E27FC236}">
                  <a16:creationId xmlns:a16="http://schemas.microsoft.com/office/drawing/2014/main" id="{2D5F9C02-D01B-2395-4E44-F79129020553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3590"/>
                </a:lnSpc>
              </a:pP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대검</a:t>
              </a:r>
              <a:r>
                <a:rPr lang="en-US" altLang="ko-KR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창</a:t>
              </a:r>
              <a:r>
                <a:rPr lang="en-US" altLang="ko-KR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활</a:t>
              </a:r>
              <a:r>
                <a:rPr lang="en-US" altLang="ko-KR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,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 스태프</a:t>
              </a:r>
              <a:endParaRPr lang="en-US" sz="2500" b="0" i="0" u="none" strike="noStrike" spc="-200" dirty="0">
                <a:solidFill>
                  <a:srgbClr val="6B6862"/>
                </a:solidFill>
                <a:latin typeface="Pretendard Regular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08B4D1-A4C0-D645-F728-1AF8CFE94F4E}"/>
              </a:ext>
            </a:extLst>
          </p:cNvPr>
          <p:cNvGrpSpPr/>
          <p:nvPr/>
        </p:nvGrpSpPr>
        <p:grpSpPr>
          <a:xfrm>
            <a:off x="6844690" y="5962650"/>
            <a:ext cx="9817710" cy="1117600"/>
            <a:chOff x="1638300" y="3225800"/>
            <a:chExt cx="15024100" cy="1117600"/>
          </a:xfrm>
        </p:grpSpPr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B9DA79D7-6E8F-67CF-874B-3A9A0F766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33" name="Picture 9">
              <a:extLst>
                <a:ext uri="{FF2B5EF4-FFF2-40B4-BE49-F238E27FC236}">
                  <a16:creationId xmlns:a16="http://schemas.microsoft.com/office/drawing/2014/main" id="{B711B51D-2371-08F8-4007-75B2DB1AF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5AC8E79B-F774-C313-E46B-7549F72B229B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능력</a:t>
              </a:r>
              <a:endParaRPr lang="en-US" sz="2500" b="0" i="0" u="none" strike="noStrike" spc="-100" dirty="0">
                <a:solidFill>
                  <a:srgbClr val="FFFFFF"/>
                </a:solidFill>
                <a:latin typeface="Pretendard Medium"/>
              </a:endParaRPr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E00A4792-A73C-02A5-C1B7-C14B770BA482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3590"/>
                </a:lnSpc>
              </a:pPr>
              <a:r>
                <a:rPr 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키 </a:t>
              </a:r>
              <a:r>
                <a:rPr lang="en-US" altLang="ko-KR" sz="2500" b="0" i="0" u="none" strike="noStrike" spc="-200" dirty="0">
                  <a:solidFill>
                    <a:srgbClr val="6B6862"/>
                  </a:solidFill>
                  <a:latin typeface="Pretendard Regular"/>
                </a:rPr>
                <a:t>– 1.7m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 속도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– 3.4m/s</a:t>
              </a:r>
              <a:endParaRPr lang="en-US" sz="2500" b="0" i="0" u="none" strike="noStrike" spc="-200" dirty="0">
                <a:solidFill>
                  <a:srgbClr val="6B6862"/>
                </a:solidFill>
                <a:latin typeface="Pretendard Regular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017E2A6-14CD-9D45-9D32-32FC2E10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DB8284-2CCA-A283-41FE-7FE661FA98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826" b="94609" l="9971" r="89443">
                        <a14:foregroundMark x1="26686" y1="37565" x2="23754" y2="38609"/>
                        <a14:foregroundMark x1="27566" y1="37217" x2="21408" y2="45565"/>
                        <a14:foregroundMark x1="25806" y1="49043" x2="28446" y2="51826"/>
                        <a14:foregroundMark x1="21701" y1="50783" x2="23754" y2="56174"/>
                        <a14:foregroundMark x1="18768" y1="50087" x2="21701" y2="54609"/>
                        <a14:foregroundMark x1="19648" y1="50783" x2="21994" y2="55130"/>
                        <a14:foregroundMark x1="21994" y1="55130" x2="23460" y2="56348"/>
                        <a14:foregroundMark x1="22874" y1="54957" x2="24047" y2="56174"/>
                        <a14:foregroundMark x1="25220" y1="55652" x2="24340" y2="56174"/>
                        <a14:foregroundMark x1="24927" y1="56696" x2="24927" y2="56696"/>
                        <a14:foregroundMark x1="23754" y1="56696" x2="24340" y2="56696"/>
                        <a14:foregroundMark x1="73900" y1="40696" x2="76833" y2="48348"/>
                        <a14:foregroundMark x1="80059" y1="42087" x2="80645" y2="43652"/>
                        <a14:foregroundMark x1="80938" y1="43826" x2="81232" y2="45913"/>
                        <a14:foregroundMark x1="81232" y1="47652" x2="80645" y2="49043"/>
                        <a14:foregroundMark x1="39296" y1="72696" x2="36537" y2="88079"/>
                        <a14:foregroundMark x1="36524" y1="92064" x2="39265" y2="94340"/>
                        <a14:foregroundMark x1="34861" y1="90683" x2="35674" y2="91358"/>
                        <a14:foregroundMark x1="30792" y1="87304" x2="34194" y2="90129"/>
                        <a14:foregroundMark x1="39500" y1="94121" x2="38956" y2="91136"/>
                        <a14:foregroundMark x1="29912" y1="83130" x2="29619" y2="84174"/>
                        <a14:foregroundMark x1="39589" y1="10435" x2="46041" y2="870"/>
                        <a14:foregroundMark x1="46041" y1="870" x2="53666" y2="9565"/>
                        <a14:foregroundMark x1="53666" y1="9565" x2="53959" y2="10609"/>
                        <a14:foregroundMark x1="41642" y1="7478" x2="44868" y2="3826"/>
                        <a14:foregroundMark x1="39296" y1="6783" x2="42229" y2="5217"/>
                        <a14:foregroundMark x1="58358" y1="30783" x2="58358" y2="31652"/>
                        <a14:foregroundMark x1="51320" y1="84000" x2="60997" y2="88174"/>
                        <a14:foregroundMark x1="32258" y1="94261" x2="40469" y2="94435"/>
                        <a14:foregroundMark x1="41056" y1="94435" x2="41056" y2="94435"/>
                        <a14:foregroundMark x1="60704" y1="88522" x2="65103" y2="88870"/>
                        <a14:foregroundMark x1="58944" y1="73043" x2="58065" y2="81565"/>
                        <a14:foregroundMark x1="63930" y1="59130" x2="62757" y2="62087"/>
                        <a14:foregroundMark x1="64223" y1="56870" x2="64516" y2="58261"/>
                        <a14:foregroundMark x1="64223" y1="53739" x2="64223" y2="56522"/>
                        <a14:foregroundMark x1="47214" y1="60522" x2="43109" y2="64522"/>
                        <a14:foregroundMark x1="50733" y1="63478" x2="51320" y2="65391"/>
                        <a14:foregroundMark x1="40469" y1="72870" x2="39296" y2="77391"/>
                        <a14:foregroundMark x1="40762" y1="73043" x2="40176" y2="76870"/>
                        <a14:foregroundMark x1="41254" y1="72743" x2="40469" y2="76000"/>
                        <a14:foregroundMark x1="41349" y1="72870" x2="43695" y2="65391"/>
                        <a14:backgroundMark x1="31965" y1="30783" x2="31965" y2="30087"/>
                        <a14:backgroundMark x1="31965" y1="29739" x2="31965" y2="29739"/>
                        <a14:backgroundMark x1="59238" y1="32348" x2="59070" y2="31652"/>
                        <a14:backgroundMark x1="38416" y1="87826" x2="39296" y2="90087"/>
                        <a14:backgroundMark x1="39003" y1="90087" x2="39883" y2="90783"/>
                        <a14:backgroundMark x1="39706" y1="95130" x2="41056" y2="95130"/>
                        <a14:backgroundMark x1="39854" y1="94995" x2="40176" y2="94957"/>
                        <a14:backgroundMark x1="48543" y1="60953" x2="48387" y2="60522"/>
                        <a14:backgroundMark x1="48374" y1="60898" x2="48094" y2="59652"/>
                        <a14:backgroundMark x1="48094" y1="60174" x2="48094" y2="59304"/>
                        <a14:backgroundMark x1="40469" y1="78087" x2="44575" y2="69043"/>
                        <a14:backgroundMark x1="44575" y1="69043" x2="47507" y2="74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2857500"/>
            <a:ext cx="3581400" cy="6039018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9245ADA8-B214-7777-2118-580D25019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7190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97"/>
    </mc:Choice>
    <mc:Fallback>
      <p:transition spd="slow" advTm="30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</TotalTime>
  <Words>1798</Words>
  <Application>Microsoft Office PowerPoint</Application>
  <PresentationFormat>사용자 지정</PresentationFormat>
  <Paragraphs>304</Paragraphs>
  <Slides>18</Slides>
  <Notes>13</Notes>
  <HiddenSlides>0</HiddenSlides>
  <MMClips>18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Pretendard Light</vt:lpstr>
      <vt:lpstr>Pretendard Medium</vt:lpstr>
      <vt:lpstr>맑은 고딕</vt:lpstr>
      <vt:lpstr>Pretendard Bold</vt:lpstr>
      <vt:lpstr>Pretendard SemiBold</vt:lpstr>
      <vt:lpstr>맑은 고딕</vt:lpstr>
      <vt:lpstr>Pretendard ExtraBold</vt:lpstr>
      <vt:lpstr>Pretendard Regular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SeungBeom Kim</dc:creator>
  <cp:lastModifiedBy>SeungBeom Kim</cp:lastModifiedBy>
  <cp:revision>27</cp:revision>
  <dcterms:created xsi:type="dcterms:W3CDTF">2006-08-16T00:00:00Z</dcterms:created>
  <dcterms:modified xsi:type="dcterms:W3CDTF">2024-12-26T08:22:47Z</dcterms:modified>
</cp:coreProperties>
</file>